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3"/>
  </p:notesMasterIdLst>
  <p:handoutMasterIdLst>
    <p:handoutMasterId r:id="rId64"/>
  </p:handoutMasterIdLst>
  <p:sldIdLst>
    <p:sldId id="256" r:id="rId2"/>
    <p:sldId id="308" r:id="rId3"/>
    <p:sldId id="257" r:id="rId4"/>
    <p:sldId id="292" r:id="rId5"/>
    <p:sldId id="293" r:id="rId6"/>
    <p:sldId id="294" r:id="rId7"/>
    <p:sldId id="295" r:id="rId8"/>
    <p:sldId id="309" r:id="rId9"/>
    <p:sldId id="262" r:id="rId10"/>
    <p:sldId id="263" r:id="rId11"/>
    <p:sldId id="264" r:id="rId12"/>
    <p:sldId id="296" r:id="rId13"/>
    <p:sldId id="265" r:id="rId14"/>
    <p:sldId id="266" r:id="rId15"/>
    <p:sldId id="267" r:id="rId16"/>
    <p:sldId id="258" r:id="rId17"/>
    <p:sldId id="298" r:id="rId18"/>
    <p:sldId id="299" r:id="rId19"/>
    <p:sldId id="300" r:id="rId20"/>
    <p:sldId id="268" r:id="rId21"/>
    <p:sldId id="269" r:id="rId22"/>
    <p:sldId id="270" r:id="rId23"/>
    <p:sldId id="271" r:id="rId24"/>
    <p:sldId id="272" r:id="rId25"/>
    <p:sldId id="273" r:id="rId26"/>
    <p:sldId id="301" r:id="rId27"/>
    <p:sldId id="302" r:id="rId28"/>
    <p:sldId id="319" r:id="rId29"/>
    <p:sldId id="320" r:id="rId30"/>
    <p:sldId id="274" r:id="rId31"/>
    <p:sldId id="275" r:id="rId32"/>
    <p:sldId id="259" r:id="rId33"/>
    <p:sldId id="303" r:id="rId34"/>
    <p:sldId id="304" r:id="rId35"/>
    <p:sldId id="276" r:id="rId36"/>
    <p:sldId id="277" r:id="rId37"/>
    <p:sldId id="306" r:id="rId38"/>
    <p:sldId id="307" r:id="rId39"/>
    <p:sldId id="278" r:id="rId40"/>
    <p:sldId id="279" r:id="rId41"/>
    <p:sldId id="310" r:id="rId42"/>
    <p:sldId id="260" r:id="rId43"/>
    <p:sldId id="280" r:id="rId44"/>
    <p:sldId id="311" r:id="rId45"/>
    <p:sldId id="282" r:id="rId46"/>
    <p:sldId id="283" r:id="rId47"/>
    <p:sldId id="284" r:id="rId48"/>
    <p:sldId id="285" r:id="rId49"/>
    <p:sldId id="312" r:id="rId50"/>
    <p:sldId id="286" r:id="rId51"/>
    <p:sldId id="287" r:id="rId52"/>
    <p:sldId id="288" r:id="rId53"/>
    <p:sldId id="289" r:id="rId54"/>
    <p:sldId id="290" r:id="rId55"/>
    <p:sldId id="291" r:id="rId56"/>
    <p:sldId id="261" r:id="rId57"/>
    <p:sldId id="313" r:id="rId58"/>
    <p:sldId id="314" r:id="rId59"/>
    <p:sldId id="315" r:id="rId60"/>
    <p:sldId id="316" r:id="rId61"/>
    <p:sldId id="317"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8.3352532322348655E-2"/>
          <c:y val="3.9710560295718664E-2"/>
          <c:w val="0.89806722076407142"/>
          <c:h val="0.72971071220599082"/>
        </c:manualLayout>
      </c:layout>
      <c:lineChart>
        <c:grouping val="standard"/>
        <c:ser>
          <c:idx val="0"/>
          <c:order val="0"/>
          <c:tx>
            <c:strRef>
              <c:f>Sheet1!$B$1</c:f>
              <c:strCache>
                <c:ptCount val="1"/>
                <c:pt idx="0">
                  <c:v>French Men</c:v>
                </c:pt>
              </c:strCache>
            </c:strRef>
          </c:tx>
          <c:cat>
            <c:strRef>
              <c:f>Sheet1!$A$2:$A$10</c:f>
              <c:strCache>
                <c:ptCount val="9"/>
                <c:pt idx="0">
                  <c:v>Below 16 years</c:v>
                </c:pt>
                <c:pt idx="1">
                  <c:v>16 to 20</c:v>
                </c:pt>
                <c:pt idx="2">
                  <c:v>20 to 30</c:v>
                </c:pt>
                <c:pt idx="3">
                  <c:v>30 to 40</c:v>
                </c:pt>
                <c:pt idx="4">
                  <c:v>40 to 50</c:v>
                </c:pt>
                <c:pt idx="5">
                  <c:v>50 to 60</c:v>
                </c:pt>
                <c:pt idx="6">
                  <c:v>60 to 70</c:v>
                </c:pt>
                <c:pt idx="7">
                  <c:v>70 to 80</c:v>
                </c:pt>
                <c:pt idx="8">
                  <c:v>Above</c:v>
                </c:pt>
              </c:strCache>
            </c:strRef>
          </c:cat>
          <c:val>
            <c:numRef>
              <c:f>Sheet1!$B$2:$B$10</c:f>
              <c:numCache>
                <c:formatCode>General</c:formatCode>
                <c:ptCount val="9"/>
                <c:pt idx="0">
                  <c:v>2.2000000000000002</c:v>
                </c:pt>
                <c:pt idx="1">
                  <c:v>56.5</c:v>
                </c:pt>
                <c:pt idx="2">
                  <c:v>130.5</c:v>
                </c:pt>
                <c:pt idx="3">
                  <c:v>155.6</c:v>
                </c:pt>
                <c:pt idx="4">
                  <c:v>204.7</c:v>
                </c:pt>
                <c:pt idx="5">
                  <c:v>217.9</c:v>
                </c:pt>
                <c:pt idx="6">
                  <c:v>274.2</c:v>
                </c:pt>
                <c:pt idx="7">
                  <c:v>317.3</c:v>
                </c:pt>
                <c:pt idx="8">
                  <c:v>345.1</c:v>
                </c:pt>
              </c:numCache>
            </c:numRef>
          </c:val>
        </c:ser>
        <c:ser>
          <c:idx val="1"/>
          <c:order val="1"/>
          <c:tx>
            <c:strRef>
              <c:f>Sheet1!$C$1</c:f>
              <c:strCache>
                <c:ptCount val="1"/>
                <c:pt idx="0">
                  <c:v>French Women</c:v>
                </c:pt>
              </c:strCache>
            </c:strRef>
          </c:tx>
          <c:cat>
            <c:strRef>
              <c:f>Sheet1!$A$2:$A$10</c:f>
              <c:strCache>
                <c:ptCount val="9"/>
                <c:pt idx="0">
                  <c:v>Below 16 years</c:v>
                </c:pt>
                <c:pt idx="1">
                  <c:v>16 to 20</c:v>
                </c:pt>
                <c:pt idx="2">
                  <c:v>20 to 30</c:v>
                </c:pt>
                <c:pt idx="3">
                  <c:v>30 to 40</c:v>
                </c:pt>
                <c:pt idx="4">
                  <c:v>40 to 50</c:v>
                </c:pt>
                <c:pt idx="5">
                  <c:v>50 to 60</c:v>
                </c:pt>
                <c:pt idx="6">
                  <c:v>60 to 70</c:v>
                </c:pt>
                <c:pt idx="7">
                  <c:v>70 to 80</c:v>
                </c:pt>
                <c:pt idx="8">
                  <c:v>Above</c:v>
                </c:pt>
              </c:strCache>
            </c:strRef>
          </c:cat>
          <c:val>
            <c:numRef>
              <c:f>Sheet1!$C$2:$C$10</c:f>
              <c:numCache>
                <c:formatCode>General</c:formatCode>
                <c:ptCount val="9"/>
                <c:pt idx="0">
                  <c:v>1.2</c:v>
                </c:pt>
                <c:pt idx="1">
                  <c:v>31.7</c:v>
                </c:pt>
                <c:pt idx="2">
                  <c:v>44.5</c:v>
                </c:pt>
                <c:pt idx="3">
                  <c:v>44</c:v>
                </c:pt>
                <c:pt idx="4">
                  <c:v>64.7</c:v>
                </c:pt>
                <c:pt idx="5">
                  <c:v>74.8</c:v>
                </c:pt>
                <c:pt idx="6">
                  <c:v>83.7</c:v>
                </c:pt>
                <c:pt idx="7">
                  <c:v>91.8</c:v>
                </c:pt>
                <c:pt idx="8">
                  <c:v>81.400000000000006</c:v>
                </c:pt>
              </c:numCache>
            </c:numRef>
          </c:val>
        </c:ser>
        <c:ser>
          <c:idx val="2"/>
          <c:order val="2"/>
          <c:tx>
            <c:strRef>
              <c:f>Sheet1!$D$1</c:f>
              <c:strCache>
                <c:ptCount val="1"/>
                <c:pt idx="0">
                  <c:v>Italian Men</c:v>
                </c:pt>
              </c:strCache>
            </c:strRef>
          </c:tx>
          <c:cat>
            <c:strRef>
              <c:f>Sheet1!$A$2:$A$10</c:f>
              <c:strCache>
                <c:ptCount val="9"/>
                <c:pt idx="0">
                  <c:v>Below 16 years</c:v>
                </c:pt>
                <c:pt idx="1">
                  <c:v>16 to 20</c:v>
                </c:pt>
                <c:pt idx="2">
                  <c:v>20 to 30</c:v>
                </c:pt>
                <c:pt idx="3">
                  <c:v>30 to 40</c:v>
                </c:pt>
                <c:pt idx="4">
                  <c:v>40 to 50</c:v>
                </c:pt>
                <c:pt idx="5">
                  <c:v>50 to 60</c:v>
                </c:pt>
                <c:pt idx="6">
                  <c:v>60 to 70</c:v>
                </c:pt>
                <c:pt idx="7">
                  <c:v>70 to 80</c:v>
                </c:pt>
                <c:pt idx="8">
                  <c:v>Above</c:v>
                </c:pt>
              </c:strCache>
            </c:strRef>
          </c:cat>
          <c:val>
            <c:numRef>
              <c:f>Sheet1!$D$2:$D$10</c:f>
              <c:numCache>
                <c:formatCode>General</c:formatCode>
                <c:ptCount val="9"/>
                <c:pt idx="0">
                  <c:v>3.1</c:v>
                </c:pt>
                <c:pt idx="1">
                  <c:v>32.300000000000004</c:v>
                </c:pt>
                <c:pt idx="2">
                  <c:v>77</c:v>
                </c:pt>
                <c:pt idx="3">
                  <c:v>72.3</c:v>
                </c:pt>
                <c:pt idx="4">
                  <c:v>102.3</c:v>
                </c:pt>
                <c:pt idx="5">
                  <c:v>140</c:v>
                </c:pt>
                <c:pt idx="6">
                  <c:v>147.80000000000001</c:v>
                </c:pt>
                <c:pt idx="7">
                  <c:v>124.3</c:v>
                </c:pt>
                <c:pt idx="8">
                  <c:v>103.8</c:v>
                </c:pt>
              </c:numCache>
            </c:numRef>
          </c:val>
        </c:ser>
        <c:ser>
          <c:idx val="3"/>
          <c:order val="3"/>
          <c:tx>
            <c:strRef>
              <c:f>Sheet1!$E$1</c:f>
              <c:strCache>
                <c:ptCount val="1"/>
                <c:pt idx="0">
                  <c:v>Italian Women</c:v>
                </c:pt>
              </c:strCache>
            </c:strRef>
          </c:tx>
          <c:cat>
            <c:strRef>
              <c:f>Sheet1!$A$2:$A$10</c:f>
              <c:strCache>
                <c:ptCount val="9"/>
                <c:pt idx="0">
                  <c:v>Below 16 years</c:v>
                </c:pt>
                <c:pt idx="1">
                  <c:v>16 to 20</c:v>
                </c:pt>
                <c:pt idx="2">
                  <c:v>20 to 30</c:v>
                </c:pt>
                <c:pt idx="3">
                  <c:v>30 to 40</c:v>
                </c:pt>
                <c:pt idx="4">
                  <c:v>40 to 50</c:v>
                </c:pt>
                <c:pt idx="5">
                  <c:v>50 to 60</c:v>
                </c:pt>
                <c:pt idx="6">
                  <c:v>60 to 70</c:v>
                </c:pt>
                <c:pt idx="7">
                  <c:v>70 to 80</c:v>
                </c:pt>
                <c:pt idx="8">
                  <c:v>Above</c:v>
                </c:pt>
              </c:strCache>
            </c:strRef>
          </c:cat>
          <c:val>
            <c:numRef>
              <c:f>Sheet1!$E$2:$E$10</c:f>
              <c:numCache>
                <c:formatCode>General</c:formatCode>
                <c:ptCount val="9"/>
                <c:pt idx="0">
                  <c:v>1</c:v>
                </c:pt>
                <c:pt idx="1">
                  <c:v>12.2</c:v>
                </c:pt>
                <c:pt idx="2">
                  <c:v>18.899999999999999</c:v>
                </c:pt>
                <c:pt idx="3">
                  <c:v>19.600000000000001</c:v>
                </c:pt>
                <c:pt idx="4">
                  <c:v>26</c:v>
                </c:pt>
                <c:pt idx="5">
                  <c:v>32</c:v>
                </c:pt>
                <c:pt idx="6">
                  <c:v>34.5</c:v>
                </c:pt>
                <c:pt idx="7">
                  <c:v>29.1</c:v>
                </c:pt>
                <c:pt idx="8">
                  <c:v>33.800000000000004</c:v>
                </c:pt>
              </c:numCache>
            </c:numRef>
          </c:val>
        </c:ser>
        <c:marker val="1"/>
        <c:axId val="67264512"/>
        <c:axId val="67266048"/>
      </c:lineChart>
      <c:catAx>
        <c:axId val="67264512"/>
        <c:scaling>
          <c:orientation val="minMax"/>
        </c:scaling>
        <c:axPos val="b"/>
        <c:tickLblPos val="nextTo"/>
        <c:txPr>
          <a:bodyPr rot="2040000" vert="horz"/>
          <a:lstStyle/>
          <a:p>
            <a:pPr>
              <a:defRPr/>
            </a:pPr>
            <a:endParaRPr lang="en-US"/>
          </a:p>
        </c:txPr>
        <c:crossAx val="67266048"/>
        <c:crosses val="autoZero"/>
        <c:auto val="1"/>
        <c:lblAlgn val="ctr"/>
        <c:lblOffset val="100"/>
      </c:catAx>
      <c:valAx>
        <c:axId val="67266048"/>
        <c:scaling>
          <c:orientation val="minMax"/>
        </c:scaling>
        <c:axPos val="l"/>
        <c:majorGridlines/>
        <c:numFmt formatCode="General" sourceLinked="1"/>
        <c:tickLblPos val="nextTo"/>
        <c:crossAx val="67264512"/>
        <c:crosses val="autoZero"/>
        <c:crossBetween val="between"/>
      </c:valAx>
    </c:plotArea>
    <c:legend>
      <c:legendPos val="r"/>
      <c:layout>
        <c:manualLayout>
          <c:xMode val="edge"/>
          <c:yMode val="edge"/>
          <c:x val="0.1866666666666667"/>
          <c:y val="7.7279793402030519E-2"/>
          <c:w val="0.21765432098765433"/>
          <c:h val="0.27437911740132159"/>
        </c:manualLayout>
      </c:layout>
      <c:spPr>
        <a:solidFill>
          <a:schemeClr val="bg1"/>
        </a:solidFill>
        <a:ln>
          <a:solidFill>
            <a:schemeClr val="accent1"/>
          </a:solidFill>
        </a:ln>
      </c:spPr>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6.9463643433459704E-2"/>
          <c:y val="3.9710560295718664E-2"/>
          <c:w val="0.90319456595703285"/>
          <c:h val="0.79819955946021215"/>
        </c:manualLayout>
      </c:layout>
      <c:barChart>
        <c:barDir val="col"/>
        <c:grouping val="stacked"/>
        <c:ser>
          <c:idx val="0"/>
          <c:order val="0"/>
          <c:tx>
            <c:strRef>
              <c:f>Sheet1!$B$1</c:f>
              <c:strCache>
                <c:ptCount val="1"/>
                <c:pt idx="0">
                  <c:v>suicides</c:v>
                </c:pt>
              </c:strCache>
            </c:strRef>
          </c:tx>
          <c:cat>
            <c:numRef>
              <c:f>Sheet1!$A$2:$A$22</c:f>
              <c:numCache>
                <c:formatCode>General</c:formatCode>
                <c:ptCount val="21"/>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numCache>
            </c:numRef>
          </c:cat>
          <c:val>
            <c:numRef>
              <c:f>Sheet1!$B$2:$B$22</c:f>
              <c:numCache>
                <c:formatCode>General</c:formatCode>
                <c:ptCount val="21"/>
                <c:pt idx="0">
                  <c:v>1</c:v>
                </c:pt>
                <c:pt idx="1">
                  <c:v>0</c:v>
                </c:pt>
                <c:pt idx="2">
                  <c:v>4</c:v>
                </c:pt>
                <c:pt idx="3">
                  <c:v>2</c:v>
                </c:pt>
                <c:pt idx="4">
                  <c:v>2</c:v>
                </c:pt>
                <c:pt idx="5">
                  <c:v>6</c:v>
                </c:pt>
                <c:pt idx="6">
                  <c:v>5</c:v>
                </c:pt>
                <c:pt idx="7">
                  <c:v>6</c:v>
                </c:pt>
                <c:pt idx="8">
                  <c:v>8</c:v>
                </c:pt>
                <c:pt idx="9">
                  <c:v>12</c:v>
                </c:pt>
                <c:pt idx="10">
                  <c:v>9</c:v>
                </c:pt>
                <c:pt idx="11">
                  <c:v>5</c:v>
                </c:pt>
                <c:pt idx="12">
                  <c:v>5</c:v>
                </c:pt>
                <c:pt idx="13">
                  <c:v>9</c:v>
                </c:pt>
                <c:pt idx="14">
                  <c:v>13</c:v>
                </c:pt>
                <c:pt idx="15">
                  <c:v>4</c:v>
                </c:pt>
                <c:pt idx="16">
                  <c:v>13</c:v>
                </c:pt>
                <c:pt idx="17">
                  <c:v>4</c:v>
                </c:pt>
                <c:pt idx="18">
                  <c:v>9</c:v>
                </c:pt>
                <c:pt idx="19">
                  <c:v>11</c:v>
                </c:pt>
                <c:pt idx="20">
                  <c:v>1</c:v>
                </c:pt>
              </c:numCache>
            </c:numRef>
          </c:val>
        </c:ser>
        <c:ser>
          <c:idx val="1"/>
          <c:order val="1"/>
          <c:tx>
            <c:strRef>
              <c:f>Sheet1!$C$1</c:f>
              <c:strCache>
                <c:ptCount val="1"/>
                <c:pt idx="0">
                  <c:v>possible</c:v>
                </c:pt>
              </c:strCache>
            </c:strRef>
          </c:tx>
          <c:cat>
            <c:numRef>
              <c:f>Sheet1!$A$2:$A$22</c:f>
              <c:numCache>
                <c:formatCode>General</c:formatCode>
                <c:ptCount val="21"/>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numCache>
            </c:numRef>
          </c:cat>
          <c:val>
            <c:numRef>
              <c:f>Sheet1!$C$2:$C$22</c:f>
              <c:numCache>
                <c:formatCode>General</c:formatCode>
                <c:ptCount val="21"/>
                <c:pt idx="15">
                  <c:v>3</c:v>
                </c:pt>
                <c:pt idx="16">
                  <c:v>10</c:v>
                </c:pt>
                <c:pt idx="17">
                  <c:v>19</c:v>
                </c:pt>
                <c:pt idx="18">
                  <c:v>8</c:v>
                </c:pt>
                <c:pt idx="19">
                  <c:v>14</c:v>
                </c:pt>
              </c:numCache>
            </c:numRef>
          </c:val>
        </c:ser>
        <c:ser>
          <c:idx val="2"/>
          <c:order val="2"/>
          <c:tx>
            <c:strRef>
              <c:f>Sheet1!$D$1</c:f>
              <c:strCache>
                <c:ptCount val="1"/>
                <c:pt idx="0">
                  <c:v>survivors</c:v>
                </c:pt>
              </c:strCache>
            </c:strRef>
          </c:tx>
          <c:cat>
            <c:numRef>
              <c:f>Sheet1!$A$2:$A$22</c:f>
              <c:numCache>
                <c:formatCode>General</c:formatCode>
                <c:ptCount val="21"/>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numCache>
            </c:numRef>
          </c:cat>
          <c:val>
            <c:numRef>
              <c:f>Sheet1!$D$2:$D$22</c:f>
              <c:numCache>
                <c:formatCode>General</c:formatCode>
                <c:ptCount val="21"/>
                <c:pt idx="7">
                  <c:v>2</c:v>
                </c:pt>
                <c:pt idx="10">
                  <c:v>2</c:v>
                </c:pt>
                <c:pt idx="11">
                  <c:v>1</c:v>
                </c:pt>
                <c:pt idx="12">
                  <c:v>3</c:v>
                </c:pt>
                <c:pt idx="13">
                  <c:v>1</c:v>
                </c:pt>
                <c:pt idx="17">
                  <c:v>1</c:v>
                </c:pt>
                <c:pt idx="18">
                  <c:v>2</c:v>
                </c:pt>
                <c:pt idx="19">
                  <c:v>2</c:v>
                </c:pt>
              </c:numCache>
            </c:numRef>
          </c:val>
        </c:ser>
        <c:ser>
          <c:idx val="3"/>
          <c:order val="3"/>
          <c:tx>
            <c:strRef>
              <c:f>Sheet1!$E$1</c:f>
              <c:strCache>
                <c:ptCount val="1"/>
                <c:pt idx="0">
                  <c:v>saves</c:v>
                </c:pt>
              </c:strCache>
            </c:strRef>
          </c:tx>
          <c:cat>
            <c:numRef>
              <c:f>Sheet1!$A$2:$A$22</c:f>
              <c:numCache>
                <c:formatCode>General</c:formatCode>
                <c:ptCount val="21"/>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numCache>
            </c:numRef>
          </c:cat>
          <c:val>
            <c:numRef>
              <c:f>Sheet1!$E$2:$E$22</c:f>
              <c:numCache>
                <c:formatCode>General</c:formatCode>
                <c:ptCount val="21"/>
                <c:pt idx="7">
                  <c:v>5</c:v>
                </c:pt>
                <c:pt idx="8">
                  <c:v>11</c:v>
                </c:pt>
                <c:pt idx="9">
                  <c:v>12</c:v>
                </c:pt>
                <c:pt idx="11">
                  <c:v>1</c:v>
                </c:pt>
                <c:pt idx="14">
                  <c:v>3</c:v>
                </c:pt>
                <c:pt idx="15">
                  <c:v>4</c:v>
                </c:pt>
                <c:pt idx="16">
                  <c:v>2</c:v>
                </c:pt>
                <c:pt idx="18">
                  <c:v>1</c:v>
                </c:pt>
                <c:pt idx="19">
                  <c:v>5</c:v>
                </c:pt>
                <c:pt idx="20">
                  <c:v>1</c:v>
                </c:pt>
              </c:numCache>
            </c:numRef>
          </c:val>
        </c:ser>
        <c:overlap val="100"/>
        <c:axId val="72081792"/>
        <c:axId val="72083328"/>
      </c:barChart>
      <c:catAx>
        <c:axId val="72081792"/>
        <c:scaling>
          <c:orientation val="minMax"/>
        </c:scaling>
        <c:axPos val="b"/>
        <c:numFmt formatCode="General" sourceLinked="1"/>
        <c:tickLblPos val="nextTo"/>
        <c:crossAx val="72083328"/>
        <c:crosses val="autoZero"/>
        <c:auto val="1"/>
        <c:lblAlgn val="ctr"/>
        <c:lblOffset val="100"/>
      </c:catAx>
      <c:valAx>
        <c:axId val="72083328"/>
        <c:scaling>
          <c:orientation val="minMax"/>
        </c:scaling>
        <c:axPos val="l"/>
        <c:majorGridlines/>
        <c:numFmt formatCode="General" sourceLinked="1"/>
        <c:tickLblPos val="nextTo"/>
        <c:crossAx val="72081792"/>
        <c:crosses val="autoZero"/>
        <c:crossBetween val="between"/>
      </c:valAx>
    </c:plotArea>
    <c:legend>
      <c:legendPos val="r"/>
      <c:layout>
        <c:manualLayout>
          <c:xMode val="edge"/>
          <c:yMode val="edge"/>
          <c:x val="0.14858413531641884"/>
          <c:y val="0.10814796060460288"/>
          <c:w val="0.14153932147370471"/>
          <c:h val="0.27437911740132159"/>
        </c:manualLayout>
      </c:layout>
      <c:spPr>
        <a:solidFill>
          <a:schemeClr val="bg1"/>
        </a:solidFill>
        <a:ln>
          <a:solidFill>
            <a:schemeClr val="accent3">
              <a:lumMod val="50000"/>
            </a:schemeClr>
          </a:solidFill>
        </a:ln>
      </c:spPr>
    </c:legend>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275342-AC07-4AEF-88DE-4B2761079020}" type="datetimeFigureOut">
              <a:rPr lang="en-US" smtClean="0"/>
              <a:pPr/>
              <a:t>6/24/2011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CADE13-74B9-444F-AB09-E97EA2D3951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B496CB-CFFA-434D-93AE-CC4B6D4353BE}" type="datetimeFigureOut">
              <a:rPr lang="en-US" smtClean="0"/>
              <a:t>6/24/2011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050487-088F-4D9C-9CE3-6EF5550D514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7B4D65CD-B70B-4942-81BF-754447BA3EF4}" type="datetime1">
              <a:rPr lang="en-US" smtClean="0"/>
              <a:t>6/24/2011</a:t>
            </a:fld>
            <a:endParaRPr lang="en-US"/>
          </a:p>
        </p:txBody>
      </p:sp>
      <p:sp>
        <p:nvSpPr>
          <p:cNvPr id="17" name="Footer Placeholder 16"/>
          <p:cNvSpPr>
            <a:spLocks noGrp="1"/>
          </p:cNvSpPr>
          <p:nvPr>
            <p:ph type="ftr" sz="quarter" idx="11"/>
          </p:nvPr>
        </p:nvSpPr>
        <p:spPr>
          <a:xfrm>
            <a:off x="2898648" y="6355080"/>
            <a:ext cx="3474720" cy="365760"/>
          </a:xfrm>
        </p:spPr>
        <p:txBody>
          <a:bodyPr/>
          <a:lstStyle/>
          <a:p>
            <a:r>
              <a:rPr lang="en-US" smtClean="0"/>
              <a:t>www.psychiatricnursingfmcon.yolasite.com</a:t>
            </a:r>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1708DFE3-CA2C-43B7-BB86-C98D83C7331A}"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63CB47-A86F-41C1-9701-73B95D264B37}" type="datetime1">
              <a:rPr lang="en-US" smtClean="0"/>
              <a:t>6/24/2011</a:t>
            </a:fld>
            <a:endParaRPr lang="en-US"/>
          </a:p>
        </p:txBody>
      </p:sp>
      <p:sp>
        <p:nvSpPr>
          <p:cNvPr id="5" name="Footer Placeholder 4"/>
          <p:cNvSpPr>
            <a:spLocks noGrp="1"/>
          </p:cNvSpPr>
          <p:nvPr>
            <p:ph type="ftr" sz="quarter" idx="11"/>
          </p:nvPr>
        </p:nvSpPr>
        <p:spPr/>
        <p:txBody>
          <a:bodyPr/>
          <a:lstStyle/>
          <a:p>
            <a:r>
              <a:rPr lang="en-US" smtClean="0"/>
              <a:t>www.psychiatricnursingfmcon.yolasite.com</a:t>
            </a:r>
            <a:endParaRPr lang="en-US"/>
          </a:p>
        </p:txBody>
      </p:sp>
      <p:sp>
        <p:nvSpPr>
          <p:cNvPr id="6" name="Slide Number Placeholder 5"/>
          <p:cNvSpPr>
            <a:spLocks noGrp="1"/>
          </p:cNvSpPr>
          <p:nvPr>
            <p:ph type="sldNum" sz="quarter" idx="12"/>
          </p:nvPr>
        </p:nvSpPr>
        <p:spPr/>
        <p:txBody>
          <a:bodyPr/>
          <a:lstStyle/>
          <a:p>
            <a:fld id="{1708DFE3-CA2C-43B7-BB86-C98D83C7331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C7E704-0870-4FFC-A310-E330800119F2}" type="datetime1">
              <a:rPr lang="en-US" smtClean="0"/>
              <a:t>6/24/2011</a:t>
            </a:fld>
            <a:endParaRPr lang="en-US"/>
          </a:p>
        </p:txBody>
      </p:sp>
      <p:sp>
        <p:nvSpPr>
          <p:cNvPr id="5" name="Footer Placeholder 4"/>
          <p:cNvSpPr>
            <a:spLocks noGrp="1"/>
          </p:cNvSpPr>
          <p:nvPr>
            <p:ph type="ftr" sz="quarter" idx="11"/>
          </p:nvPr>
        </p:nvSpPr>
        <p:spPr/>
        <p:txBody>
          <a:bodyPr/>
          <a:lstStyle/>
          <a:p>
            <a:r>
              <a:rPr lang="en-US" smtClean="0"/>
              <a:t>www.psychiatricnursingfmcon.yolasite.com</a:t>
            </a:r>
            <a:endParaRPr lang="en-US"/>
          </a:p>
        </p:txBody>
      </p:sp>
      <p:sp>
        <p:nvSpPr>
          <p:cNvPr id="6" name="Slide Number Placeholder 5"/>
          <p:cNvSpPr>
            <a:spLocks noGrp="1"/>
          </p:cNvSpPr>
          <p:nvPr>
            <p:ph type="sldNum" sz="quarter" idx="12"/>
          </p:nvPr>
        </p:nvSpPr>
        <p:spPr/>
        <p:txBody>
          <a:bodyPr/>
          <a:lstStyle/>
          <a:p>
            <a:fld id="{1708DFE3-CA2C-43B7-BB86-C98D83C7331A}"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7461471-74F0-40E6-BA2B-F67E1AAB7DF9}" type="datetime1">
              <a:rPr lang="en-US" smtClean="0"/>
              <a:t>6/24/2011</a:t>
            </a:fld>
            <a:endParaRPr lang="en-US"/>
          </a:p>
        </p:txBody>
      </p:sp>
      <p:sp>
        <p:nvSpPr>
          <p:cNvPr id="5" name="Footer Placeholder 4"/>
          <p:cNvSpPr>
            <a:spLocks noGrp="1"/>
          </p:cNvSpPr>
          <p:nvPr>
            <p:ph type="ftr" sz="quarter" idx="11"/>
          </p:nvPr>
        </p:nvSpPr>
        <p:spPr/>
        <p:txBody>
          <a:bodyPr/>
          <a:lstStyle/>
          <a:p>
            <a:r>
              <a:rPr lang="en-US" smtClean="0"/>
              <a:t>www.psychiatricnursingfmcon.yolasite.com</a:t>
            </a:r>
            <a:endParaRPr lang="en-US"/>
          </a:p>
        </p:txBody>
      </p:sp>
      <p:sp>
        <p:nvSpPr>
          <p:cNvPr id="6" name="Slide Number Placeholder 5"/>
          <p:cNvSpPr>
            <a:spLocks noGrp="1"/>
          </p:cNvSpPr>
          <p:nvPr>
            <p:ph type="sldNum" sz="quarter" idx="12"/>
          </p:nvPr>
        </p:nvSpPr>
        <p:spPr/>
        <p:txBody>
          <a:bodyPr/>
          <a:lstStyle/>
          <a:p>
            <a:fld id="{1708DFE3-CA2C-43B7-BB86-C98D83C7331A}"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2E69244D-C0FA-4DF0-BC7D-C86CCF81E9EC}" type="datetime1">
              <a:rPr lang="en-US" smtClean="0"/>
              <a:t>6/24/2011</a:t>
            </a:fld>
            <a:endParaRPr lang="en-US"/>
          </a:p>
        </p:txBody>
      </p:sp>
      <p:sp>
        <p:nvSpPr>
          <p:cNvPr id="5" name="Footer Placeholder 4"/>
          <p:cNvSpPr>
            <a:spLocks noGrp="1"/>
          </p:cNvSpPr>
          <p:nvPr>
            <p:ph type="ftr" sz="quarter" idx="11"/>
          </p:nvPr>
        </p:nvSpPr>
        <p:spPr>
          <a:xfrm>
            <a:off x="2898648" y="6355080"/>
            <a:ext cx="3474720" cy="365760"/>
          </a:xfrm>
        </p:spPr>
        <p:txBody>
          <a:bodyPr/>
          <a:lstStyle/>
          <a:p>
            <a:r>
              <a:rPr lang="en-US" smtClean="0"/>
              <a:t>www.psychiatricnursingfmcon.yolasite.com</a:t>
            </a:r>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1708DFE3-CA2C-43B7-BB86-C98D83C7331A}"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D6D1A90-DB7A-4556-8255-F7168C1A24FA}" type="datetime1">
              <a:rPr lang="en-US" smtClean="0"/>
              <a:t>6/24/2011</a:t>
            </a:fld>
            <a:endParaRPr lang="en-US"/>
          </a:p>
        </p:txBody>
      </p:sp>
      <p:sp>
        <p:nvSpPr>
          <p:cNvPr id="6" name="Footer Placeholder 5"/>
          <p:cNvSpPr>
            <a:spLocks noGrp="1"/>
          </p:cNvSpPr>
          <p:nvPr>
            <p:ph type="ftr" sz="quarter" idx="11"/>
          </p:nvPr>
        </p:nvSpPr>
        <p:spPr/>
        <p:txBody>
          <a:bodyPr/>
          <a:lstStyle/>
          <a:p>
            <a:r>
              <a:rPr lang="en-US" smtClean="0"/>
              <a:t>www.psychiatricnursingfmcon.yolasite.com</a:t>
            </a:r>
            <a:endParaRPr lang="en-US"/>
          </a:p>
        </p:txBody>
      </p:sp>
      <p:sp>
        <p:nvSpPr>
          <p:cNvPr id="7" name="Slide Number Placeholder 6"/>
          <p:cNvSpPr>
            <a:spLocks noGrp="1"/>
          </p:cNvSpPr>
          <p:nvPr>
            <p:ph type="sldNum" sz="quarter" idx="12"/>
          </p:nvPr>
        </p:nvSpPr>
        <p:spPr/>
        <p:txBody>
          <a:bodyPr/>
          <a:lstStyle/>
          <a:p>
            <a:fld id="{1708DFE3-CA2C-43B7-BB86-C98D83C7331A}"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8F27C04-0593-440A-8819-B99570E9C322}" type="datetime1">
              <a:rPr lang="en-US" smtClean="0"/>
              <a:t>6/24/2011</a:t>
            </a:fld>
            <a:endParaRPr lang="en-US"/>
          </a:p>
        </p:txBody>
      </p:sp>
      <p:sp>
        <p:nvSpPr>
          <p:cNvPr id="8" name="Footer Placeholder 7"/>
          <p:cNvSpPr>
            <a:spLocks noGrp="1"/>
          </p:cNvSpPr>
          <p:nvPr>
            <p:ph type="ftr" sz="quarter" idx="11"/>
          </p:nvPr>
        </p:nvSpPr>
        <p:spPr/>
        <p:txBody>
          <a:bodyPr/>
          <a:lstStyle/>
          <a:p>
            <a:r>
              <a:rPr lang="en-US" smtClean="0"/>
              <a:t>www.psychiatricnursingfmcon.yolasite.com</a:t>
            </a:r>
            <a:endParaRPr lang="en-US"/>
          </a:p>
        </p:txBody>
      </p:sp>
      <p:sp>
        <p:nvSpPr>
          <p:cNvPr id="9" name="Slide Number Placeholder 8"/>
          <p:cNvSpPr>
            <a:spLocks noGrp="1"/>
          </p:cNvSpPr>
          <p:nvPr>
            <p:ph type="sldNum" sz="quarter" idx="12"/>
          </p:nvPr>
        </p:nvSpPr>
        <p:spPr/>
        <p:txBody>
          <a:bodyPr/>
          <a:lstStyle/>
          <a:p>
            <a:fld id="{1708DFE3-CA2C-43B7-BB86-C98D83C7331A}"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68E6A83-C241-495D-8476-EB1919931E9B}" type="datetime1">
              <a:rPr lang="en-US" smtClean="0"/>
              <a:t>6/24/2011</a:t>
            </a:fld>
            <a:endParaRPr lang="en-US"/>
          </a:p>
        </p:txBody>
      </p:sp>
      <p:sp>
        <p:nvSpPr>
          <p:cNvPr id="4" name="Footer Placeholder 3"/>
          <p:cNvSpPr>
            <a:spLocks noGrp="1"/>
          </p:cNvSpPr>
          <p:nvPr>
            <p:ph type="ftr" sz="quarter" idx="11"/>
          </p:nvPr>
        </p:nvSpPr>
        <p:spPr/>
        <p:txBody>
          <a:bodyPr/>
          <a:lstStyle/>
          <a:p>
            <a:r>
              <a:rPr lang="en-US" smtClean="0"/>
              <a:t>www.psychiatricnursingfmcon.yolasite.com</a:t>
            </a:r>
            <a:endParaRPr lang="en-US"/>
          </a:p>
        </p:txBody>
      </p:sp>
      <p:sp>
        <p:nvSpPr>
          <p:cNvPr id="5" name="Slide Number Placeholder 4"/>
          <p:cNvSpPr>
            <a:spLocks noGrp="1"/>
          </p:cNvSpPr>
          <p:nvPr>
            <p:ph type="sldNum" sz="quarter" idx="12"/>
          </p:nvPr>
        </p:nvSpPr>
        <p:spPr/>
        <p:txBody>
          <a:bodyPr/>
          <a:lstStyle/>
          <a:p>
            <a:fld id="{1708DFE3-CA2C-43B7-BB86-C98D83C7331A}"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4C8DD-C222-4689-9150-0F9B87141852}" type="datetime1">
              <a:rPr lang="en-US" smtClean="0"/>
              <a:t>6/24/2011</a:t>
            </a:fld>
            <a:endParaRPr lang="en-US"/>
          </a:p>
        </p:txBody>
      </p:sp>
      <p:sp>
        <p:nvSpPr>
          <p:cNvPr id="3" name="Footer Placeholder 2"/>
          <p:cNvSpPr>
            <a:spLocks noGrp="1"/>
          </p:cNvSpPr>
          <p:nvPr>
            <p:ph type="ftr" sz="quarter" idx="11"/>
          </p:nvPr>
        </p:nvSpPr>
        <p:spPr/>
        <p:txBody>
          <a:bodyPr/>
          <a:lstStyle/>
          <a:p>
            <a:r>
              <a:rPr lang="en-US" smtClean="0"/>
              <a:t>www.psychiatricnursingfmcon.yolasite.com</a:t>
            </a:r>
            <a:endParaRPr lang="en-US"/>
          </a:p>
        </p:txBody>
      </p:sp>
      <p:sp>
        <p:nvSpPr>
          <p:cNvPr id="4" name="Slide Number Placeholder 3"/>
          <p:cNvSpPr>
            <a:spLocks noGrp="1"/>
          </p:cNvSpPr>
          <p:nvPr>
            <p:ph type="sldNum" sz="quarter" idx="12"/>
          </p:nvPr>
        </p:nvSpPr>
        <p:spPr/>
        <p:txBody>
          <a:bodyPr/>
          <a:lstStyle/>
          <a:p>
            <a:fld id="{1708DFE3-CA2C-43B7-BB86-C98D83C7331A}"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9B3B11A-F869-4911-BBBB-6B5DC296C2D0}" type="datetime1">
              <a:rPr lang="en-US" smtClean="0"/>
              <a:t>6/24/2011</a:t>
            </a:fld>
            <a:endParaRPr lang="en-US"/>
          </a:p>
        </p:txBody>
      </p:sp>
      <p:sp>
        <p:nvSpPr>
          <p:cNvPr id="6" name="Footer Placeholder 5"/>
          <p:cNvSpPr>
            <a:spLocks noGrp="1"/>
          </p:cNvSpPr>
          <p:nvPr>
            <p:ph type="ftr" sz="quarter" idx="11"/>
          </p:nvPr>
        </p:nvSpPr>
        <p:spPr/>
        <p:txBody>
          <a:bodyPr/>
          <a:lstStyle/>
          <a:p>
            <a:r>
              <a:rPr lang="en-US" smtClean="0"/>
              <a:t>www.psychiatricnursingfmcon.yolasite.com</a:t>
            </a:r>
            <a:endParaRPr lang="en-US"/>
          </a:p>
        </p:txBody>
      </p:sp>
      <p:sp>
        <p:nvSpPr>
          <p:cNvPr id="7" name="Slide Number Placeholder 6"/>
          <p:cNvSpPr>
            <a:spLocks noGrp="1"/>
          </p:cNvSpPr>
          <p:nvPr>
            <p:ph type="sldNum" sz="quarter" idx="12"/>
          </p:nvPr>
        </p:nvSpPr>
        <p:spPr/>
        <p:txBody>
          <a:bodyPr/>
          <a:lstStyle/>
          <a:p>
            <a:fld id="{1708DFE3-CA2C-43B7-BB86-C98D83C7331A}"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8B73CA8-ABFE-4548-BE67-6473A75F38FA}" type="datetime1">
              <a:rPr lang="en-US" smtClean="0"/>
              <a:t>6/24/2011</a:t>
            </a:fld>
            <a:endParaRPr lang="en-US"/>
          </a:p>
        </p:txBody>
      </p:sp>
      <p:sp>
        <p:nvSpPr>
          <p:cNvPr id="6" name="Footer Placeholder 5"/>
          <p:cNvSpPr>
            <a:spLocks noGrp="1"/>
          </p:cNvSpPr>
          <p:nvPr>
            <p:ph type="ftr" sz="quarter" idx="11"/>
          </p:nvPr>
        </p:nvSpPr>
        <p:spPr/>
        <p:txBody>
          <a:bodyPr/>
          <a:lstStyle/>
          <a:p>
            <a:r>
              <a:rPr lang="en-US" smtClean="0"/>
              <a:t>www.psychiatricnursingfmcon.yolasite.com</a:t>
            </a:r>
            <a:endParaRPr lang="en-US"/>
          </a:p>
        </p:txBody>
      </p:sp>
      <p:sp>
        <p:nvSpPr>
          <p:cNvPr id="7" name="Slide Number Placeholder 6"/>
          <p:cNvSpPr>
            <a:spLocks noGrp="1"/>
          </p:cNvSpPr>
          <p:nvPr>
            <p:ph type="sldNum" sz="quarter" idx="12"/>
          </p:nvPr>
        </p:nvSpPr>
        <p:spPr/>
        <p:txBody>
          <a:bodyPr/>
          <a:lstStyle/>
          <a:p>
            <a:fld id="{1708DFE3-CA2C-43B7-BB86-C98D83C7331A}"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5CA6AE3-735B-4355-9C2C-77AE19CA0A6F}" type="datetime1">
              <a:rPr lang="en-US" smtClean="0"/>
              <a:t>6/24/2011</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smtClean="0"/>
              <a:t>www.psychiatricnursingfmcon.yolasite.com</a:t>
            </a:r>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1708DFE3-CA2C-43B7-BB86-C98D83C7331A}"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ebappa.cdc.gov/sasweb/ncipc/mortrate.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jumperpool.com/home.htm" TargetMode="Externa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newadvent.org/cathen/14326b.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Suicide</a:t>
            </a:r>
            <a:endParaRPr lang="en-US" dirty="0"/>
          </a:p>
        </p:txBody>
      </p:sp>
      <p:sp>
        <p:nvSpPr>
          <p:cNvPr id="3" name="Subtitle 2"/>
          <p:cNvSpPr>
            <a:spLocks noGrp="1"/>
          </p:cNvSpPr>
          <p:nvPr>
            <p:ph type="subTitle" idx="1"/>
          </p:nvPr>
        </p:nvSpPr>
        <p:spPr/>
        <p:txBody>
          <a:bodyPr/>
          <a:lstStyle/>
          <a:p>
            <a:r>
              <a:rPr lang="en-US" dirty="0" smtClean="0"/>
              <a:t>Introduction and Book One: Extra-Social Factors</a:t>
            </a:r>
            <a:endParaRPr lang="en-US" dirty="0"/>
          </a:p>
        </p:txBody>
      </p:sp>
      <p:sp>
        <p:nvSpPr>
          <p:cNvPr id="4" name="Footer Placeholder 3"/>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Table I – Stability of Suicide in the Principal European Countries (absolute figures)</a:t>
            </a:r>
            <a:endParaRPr lang="en-US" sz="2800" dirty="0"/>
          </a:p>
        </p:txBody>
      </p:sp>
      <p:graphicFrame>
        <p:nvGraphicFramePr>
          <p:cNvPr id="4" name="Content Placeholder 3"/>
          <p:cNvGraphicFramePr>
            <a:graphicFrameLocks noGrp="1"/>
          </p:cNvGraphicFramePr>
          <p:nvPr>
            <p:ph sz="quarter" idx="1"/>
          </p:nvPr>
        </p:nvGraphicFramePr>
        <p:xfrm>
          <a:off x="457200" y="1219200"/>
          <a:ext cx="8229599" cy="519176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055915"/>
                <a:gridCol w="1295399"/>
              </a:tblGrid>
              <a:tr h="370840">
                <a:tc>
                  <a:txBody>
                    <a:bodyPr/>
                    <a:lstStyle/>
                    <a:p>
                      <a:r>
                        <a:rPr lang="en-US" dirty="0" smtClean="0"/>
                        <a:t>Years</a:t>
                      </a:r>
                      <a:endParaRPr lang="en-US" dirty="0"/>
                    </a:p>
                  </a:txBody>
                  <a:tcPr/>
                </a:tc>
                <a:tc>
                  <a:txBody>
                    <a:bodyPr/>
                    <a:lstStyle/>
                    <a:p>
                      <a:r>
                        <a:rPr lang="en-US" dirty="0" smtClean="0"/>
                        <a:t>France</a:t>
                      </a:r>
                      <a:endParaRPr lang="en-US" dirty="0"/>
                    </a:p>
                  </a:txBody>
                  <a:tcPr/>
                </a:tc>
                <a:tc>
                  <a:txBody>
                    <a:bodyPr/>
                    <a:lstStyle/>
                    <a:p>
                      <a:r>
                        <a:rPr lang="en-US" dirty="0" smtClean="0"/>
                        <a:t>Prussia</a:t>
                      </a:r>
                      <a:endParaRPr lang="en-US" dirty="0"/>
                    </a:p>
                  </a:txBody>
                  <a:tcPr/>
                </a:tc>
                <a:tc>
                  <a:txBody>
                    <a:bodyPr/>
                    <a:lstStyle/>
                    <a:p>
                      <a:r>
                        <a:rPr lang="en-US" dirty="0" smtClean="0"/>
                        <a:t>England</a:t>
                      </a:r>
                      <a:endParaRPr lang="en-US" dirty="0"/>
                    </a:p>
                  </a:txBody>
                  <a:tcPr/>
                </a:tc>
                <a:tc>
                  <a:txBody>
                    <a:bodyPr/>
                    <a:lstStyle/>
                    <a:p>
                      <a:r>
                        <a:rPr lang="en-US" dirty="0" smtClean="0"/>
                        <a:t>Saxony</a:t>
                      </a:r>
                      <a:endParaRPr lang="en-US" dirty="0"/>
                    </a:p>
                  </a:txBody>
                  <a:tcPr/>
                </a:tc>
                <a:tc>
                  <a:txBody>
                    <a:bodyPr/>
                    <a:lstStyle/>
                    <a:p>
                      <a:r>
                        <a:rPr lang="en-US" dirty="0" smtClean="0"/>
                        <a:t>Bavaria</a:t>
                      </a:r>
                      <a:endParaRPr lang="en-US" dirty="0"/>
                    </a:p>
                  </a:txBody>
                  <a:tcPr/>
                </a:tc>
                <a:tc>
                  <a:txBody>
                    <a:bodyPr/>
                    <a:lstStyle/>
                    <a:p>
                      <a:r>
                        <a:rPr lang="en-US" dirty="0" smtClean="0"/>
                        <a:t>Denmark</a:t>
                      </a:r>
                      <a:endParaRPr lang="en-US" dirty="0"/>
                    </a:p>
                  </a:txBody>
                  <a:tcPr/>
                </a:tc>
              </a:tr>
              <a:tr h="370840">
                <a:tc>
                  <a:txBody>
                    <a:bodyPr/>
                    <a:lstStyle/>
                    <a:p>
                      <a:r>
                        <a:rPr lang="en-US" dirty="0" smtClean="0"/>
                        <a:t>1854</a:t>
                      </a:r>
                      <a:endParaRPr lang="en-US" dirty="0"/>
                    </a:p>
                  </a:txBody>
                  <a:tcPr/>
                </a:tc>
                <a:tc>
                  <a:txBody>
                    <a:bodyPr/>
                    <a:lstStyle/>
                    <a:p>
                      <a:pPr algn="r"/>
                      <a:r>
                        <a:rPr lang="en-US" dirty="0">
                          <a:latin typeface="+mn-lt"/>
                        </a:rPr>
                        <a:t>3,700</a:t>
                      </a:r>
                    </a:p>
                  </a:txBody>
                  <a:tcPr anchor="ctr"/>
                </a:tc>
                <a:tc>
                  <a:txBody>
                    <a:bodyPr/>
                    <a:lstStyle/>
                    <a:p>
                      <a:pPr algn="r"/>
                      <a:r>
                        <a:rPr lang="en-US">
                          <a:latin typeface="+mn-lt"/>
                        </a:rPr>
                        <a:t>2,198</a:t>
                      </a:r>
                    </a:p>
                  </a:txBody>
                  <a:tcPr anchor="ctr"/>
                </a:tc>
                <a:tc>
                  <a:txBody>
                    <a:bodyPr/>
                    <a:lstStyle/>
                    <a:p>
                      <a:pPr algn="l"/>
                      <a:endParaRPr lang="en-US" dirty="0">
                        <a:latin typeface="+mn-lt"/>
                      </a:endParaRPr>
                    </a:p>
                  </a:txBody>
                  <a:tcPr anchor="ctr"/>
                </a:tc>
                <a:tc>
                  <a:txBody>
                    <a:bodyPr/>
                    <a:lstStyle/>
                    <a:p>
                      <a:pPr algn="r"/>
                      <a:r>
                        <a:rPr lang="en-US" dirty="0" smtClean="0"/>
                        <a:t>547</a:t>
                      </a:r>
                      <a:endParaRPr lang="en-US" dirty="0"/>
                    </a:p>
                  </a:txBody>
                  <a:tcPr/>
                </a:tc>
                <a:tc>
                  <a:txBody>
                    <a:bodyPr/>
                    <a:lstStyle/>
                    <a:p>
                      <a:pPr algn="r"/>
                      <a:r>
                        <a:rPr lang="en-US" dirty="0" smtClean="0"/>
                        <a:t>318</a:t>
                      </a:r>
                      <a:endParaRPr lang="en-US" dirty="0"/>
                    </a:p>
                  </a:txBody>
                  <a:tcPr/>
                </a:tc>
                <a:tc>
                  <a:txBody>
                    <a:bodyPr/>
                    <a:lstStyle/>
                    <a:p>
                      <a:pPr algn="r"/>
                      <a:r>
                        <a:rPr lang="en-US" dirty="0" smtClean="0"/>
                        <a:t>426</a:t>
                      </a:r>
                      <a:endParaRPr lang="en-US" dirty="0"/>
                    </a:p>
                  </a:txBody>
                  <a:tcPr/>
                </a:tc>
              </a:tr>
              <a:tr h="370840">
                <a:tc>
                  <a:txBody>
                    <a:bodyPr/>
                    <a:lstStyle/>
                    <a:p>
                      <a:r>
                        <a:rPr lang="en-US" dirty="0" smtClean="0"/>
                        <a:t>1855</a:t>
                      </a:r>
                      <a:endParaRPr lang="en-US" dirty="0"/>
                    </a:p>
                  </a:txBody>
                  <a:tcPr/>
                </a:tc>
                <a:tc>
                  <a:txBody>
                    <a:bodyPr/>
                    <a:lstStyle/>
                    <a:p>
                      <a:pPr algn="r"/>
                      <a:r>
                        <a:rPr lang="en-US" dirty="0">
                          <a:latin typeface="+mn-lt"/>
                        </a:rPr>
                        <a:t>3,810</a:t>
                      </a:r>
                    </a:p>
                  </a:txBody>
                  <a:tcPr anchor="ctr"/>
                </a:tc>
                <a:tc>
                  <a:txBody>
                    <a:bodyPr/>
                    <a:lstStyle/>
                    <a:p>
                      <a:pPr algn="r"/>
                      <a:r>
                        <a:rPr lang="en-US">
                          <a:latin typeface="+mn-lt"/>
                        </a:rPr>
                        <a:t>2,351</a:t>
                      </a:r>
                    </a:p>
                  </a:txBody>
                  <a:tcPr anchor="ctr"/>
                </a:tc>
                <a:tc>
                  <a:txBody>
                    <a:bodyPr/>
                    <a:lstStyle/>
                    <a:p>
                      <a:pPr algn="l"/>
                      <a:endParaRPr lang="en-US" dirty="0">
                        <a:latin typeface="+mn-lt"/>
                      </a:endParaRPr>
                    </a:p>
                  </a:txBody>
                  <a:tcPr anchor="ctr"/>
                </a:tc>
                <a:tc>
                  <a:txBody>
                    <a:bodyPr/>
                    <a:lstStyle/>
                    <a:p>
                      <a:pPr algn="r"/>
                      <a:r>
                        <a:rPr lang="en-US" dirty="0" smtClean="0"/>
                        <a:t>568</a:t>
                      </a:r>
                      <a:endParaRPr lang="en-US" dirty="0"/>
                    </a:p>
                  </a:txBody>
                  <a:tcPr/>
                </a:tc>
                <a:tc>
                  <a:txBody>
                    <a:bodyPr/>
                    <a:lstStyle/>
                    <a:p>
                      <a:pPr algn="r"/>
                      <a:r>
                        <a:rPr lang="en-US" dirty="0" smtClean="0"/>
                        <a:t>307</a:t>
                      </a:r>
                      <a:endParaRPr lang="en-US" dirty="0"/>
                    </a:p>
                  </a:txBody>
                  <a:tcPr/>
                </a:tc>
                <a:tc>
                  <a:txBody>
                    <a:bodyPr/>
                    <a:lstStyle/>
                    <a:p>
                      <a:pPr algn="r"/>
                      <a:r>
                        <a:rPr lang="en-US" dirty="0" smtClean="0"/>
                        <a:t>419</a:t>
                      </a:r>
                      <a:endParaRPr lang="en-US" dirty="0"/>
                    </a:p>
                  </a:txBody>
                  <a:tcPr/>
                </a:tc>
              </a:tr>
              <a:tr h="370840">
                <a:tc>
                  <a:txBody>
                    <a:bodyPr/>
                    <a:lstStyle/>
                    <a:p>
                      <a:r>
                        <a:rPr lang="en-US" dirty="0" smtClean="0"/>
                        <a:t>1856</a:t>
                      </a:r>
                      <a:endParaRPr lang="en-US" dirty="0"/>
                    </a:p>
                  </a:txBody>
                  <a:tcPr/>
                </a:tc>
                <a:tc>
                  <a:txBody>
                    <a:bodyPr/>
                    <a:lstStyle/>
                    <a:p>
                      <a:pPr algn="r"/>
                      <a:r>
                        <a:rPr lang="en-US" dirty="0">
                          <a:latin typeface="+mn-lt"/>
                        </a:rPr>
                        <a:t>4,189</a:t>
                      </a:r>
                    </a:p>
                  </a:txBody>
                  <a:tcPr anchor="ctr"/>
                </a:tc>
                <a:tc>
                  <a:txBody>
                    <a:bodyPr/>
                    <a:lstStyle/>
                    <a:p>
                      <a:pPr algn="r"/>
                      <a:r>
                        <a:rPr lang="en-US">
                          <a:latin typeface="+mn-lt"/>
                        </a:rPr>
                        <a:t>2,377</a:t>
                      </a:r>
                    </a:p>
                  </a:txBody>
                  <a:tcPr anchor="ctr"/>
                </a:tc>
                <a:tc>
                  <a:txBody>
                    <a:bodyPr/>
                    <a:lstStyle/>
                    <a:p>
                      <a:pPr algn="l"/>
                      <a:endParaRPr lang="en-US" dirty="0">
                        <a:latin typeface="+mn-lt"/>
                      </a:endParaRPr>
                    </a:p>
                  </a:txBody>
                  <a:tcPr anchor="ctr"/>
                </a:tc>
                <a:tc>
                  <a:txBody>
                    <a:bodyPr/>
                    <a:lstStyle/>
                    <a:p>
                      <a:pPr algn="r"/>
                      <a:r>
                        <a:rPr lang="en-US" dirty="0" smtClean="0"/>
                        <a:t>550</a:t>
                      </a:r>
                      <a:endParaRPr lang="en-US" dirty="0"/>
                    </a:p>
                  </a:txBody>
                  <a:tcPr/>
                </a:tc>
                <a:tc>
                  <a:txBody>
                    <a:bodyPr/>
                    <a:lstStyle/>
                    <a:p>
                      <a:pPr algn="r"/>
                      <a:r>
                        <a:rPr lang="en-US" dirty="0" smtClean="0"/>
                        <a:t>318</a:t>
                      </a:r>
                      <a:endParaRPr lang="en-US" dirty="0"/>
                    </a:p>
                  </a:txBody>
                  <a:tcPr/>
                </a:tc>
                <a:tc>
                  <a:txBody>
                    <a:bodyPr/>
                    <a:lstStyle/>
                    <a:p>
                      <a:pPr algn="r"/>
                      <a:r>
                        <a:rPr lang="en-US" dirty="0" smtClean="0"/>
                        <a:t>363</a:t>
                      </a:r>
                      <a:endParaRPr lang="en-US" dirty="0"/>
                    </a:p>
                  </a:txBody>
                  <a:tcPr/>
                </a:tc>
              </a:tr>
              <a:tr h="370840">
                <a:tc>
                  <a:txBody>
                    <a:bodyPr/>
                    <a:lstStyle/>
                    <a:p>
                      <a:r>
                        <a:rPr lang="en-US" dirty="0" smtClean="0"/>
                        <a:t>1857</a:t>
                      </a:r>
                      <a:endParaRPr lang="en-US" dirty="0"/>
                    </a:p>
                  </a:txBody>
                  <a:tcPr/>
                </a:tc>
                <a:tc>
                  <a:txBody>
                    <a:bodyPr/>
                    <a:lstStyle/>
                    <a:p>
                      <a:pPr algn="r"/>
                      <a:r>
                        <a:rPr lang="en-US" dirty="0">
                          <a:latin typeface="+mn-lt"/>
                        </a:rPr>
                        <a:t>3,967</a:t>
                      </a:r>
                    </a:p>
                  </a:txBody>
                  <a:tcPr anchor="ctr"/>
                </a:tc>
                <a:tc>
                  <a:txBody>
                    <a:bodyPr/>
                    <a:lstStyle/>
                    <a:p>
                      <a:pPr algn="r"/>
                      <a:r>
                        <a:rPr lang="en-US" dirty="0">
                          <a:latin typeface="+mn-lt"/>
                        </a:rPr>
                        <a:t>2,038</a:t>
                      </a:r>
                    </a:p>
                  </a:txBody>
                  <a:tcPr anchor="ctr"/>
                </a:tc>
                <a:tc>
                  <a:txBody>
                    <a:bodyPr/>
                    <a:lstStyle/>
                    <a:p>
                      <a:pPr algn="r"/>
                      <a:r>
                        <a:rPr lang="en-US">
                          <a:latin typeface="+mn-lt"/>
                        </a:rPr>
                        <a:t>1,349</a:t>
                      </a:r>
                    </a:p>
                  </a:txBody>
                  <a:tcPr anchor="ctr"/>
                </a:tc>
                <a:tc>
                  <a:txBody>
                    <a:bodyPr/>
                    <a:lstStyle/>
                    <a:p>
                      <a:pPr algn="r"/>
                      <a:r>
                        <a:rPr lang="en-US" dirty="0" smtClean="0"/>
                        <a:t>485</a:t>
                      </a:r>
                      <a:endParaRPr lang="en-US" dirty="0"/>
                    </a:p>
                  </a:txBody>
                  <a:tcPr/>
                </a:tc>
                <a:tc>
                  <a:txBody>
                    <a:bodyPr/>
                    <a:lstStyle/>
                    <a:p>
                      <a:pPr algn="r"/>
                      <a:r>
                        <a:rPr lang="en-US" dirty="0" smtClean="0"/>
                        <a:t>286</a:t>
                      </a:r>
                      <a:endParaRPr lang="en-US" dirty="0"/>
                    </a:p>
                  </a:txBody>
                  <a:tcPr/>
                </a:tc>
                <a:tc>
                  <a:txBody>
                    <a:bodyPr/>
                    <a:lstStyle/>
                    <a:p>
                      <a:pPr algn="r"/>
                      <a:r>
                        <a:rPr lang="en-US" dirty="0" smtClean="0"/>
                        <a:t>399</a:t>
                      </a:r>
                      <a:endParaRPr lang="en-US" dirty="0"/>
                    </a:p>
                  </a:txBody>
                  <a:tcPr/>
                </a:tc>
              </a:tr>
              <a:tr h="370840">
                <a:tc>
                  <a:txBody>
                    <a:bodyPr/>
                    <a:lstStyle/>
                    <a:p>
                      <a:r>
                        <a:rPr lang="en-US" dirty="0" smtClean="0"/>
                        <a:t>1858</a:t>
                      </a:r>
                      <a:endParaRPr lang="en-US" dirty="0"/>
                    </a:p>
                  </a:txBody>
                  <a:tcPr/>
                </a:tc>
                <a:tc>
                  <a:txBody>
                    <a:bodyPr/>
                    <a:lstStyle/>
                    <a:p>
                      <a:pPr algn="r"/>
                      <a:r>
                        <a:rPr lang="en-US">
                          <a:latin typeface="+mn-lt"/>
                        </a:rPr>
                        <a:t>3,903</a:t>
                      </a:r>
                    </a:p>
                  </a:txBody>
                  <a:tcPr anchor="ctr"/>
                </a:tc>
                <a:tc>
                  <a:txBody>
                    <a:bodyPr/>
                    <a:lstStyle/>
                    <a:p>
                      <a:pPr algn="r"/>
                      <a:r>
                        <a:rPr lang="en-US" dirty="0">
                          <a:latin typeface="+mn-lt"/>
                        </a:rPr>
                        <a:t>2,126</a:t>
                      </a:r>
                    </a:p>
                  </a:txBody>
                  <a:tcPr anchor="ctr"/>
                </a:tc>
                <a:tc>
                  <a:txBody>
                    <a:bodyPr/>
                    <a:lstStyle/>
                    <a:p>
                      <a:pPr algn="r"/>
                      <a:r>
                        <a:rPr lang="en-US">
                          <a:latin typeface="+mn-lt"/>
                        </a:rPr>
                        <a:t>1,275</a:t>
                      </a:r>
                    </a:p>
                  </a:txBody>
                  <a:tcPr anchor="ctr"/>
                </a:tc>
                <a:tc>
                  <a:txBody>
                    <a:bodyPr/>
                    <a:lstStyle/>
                    <a:p>
                      <a:pPr algn="r"/>
                      <a:r>
                        <a:rPr lang="en-US" dirty="0" smtClean="0"/>
                        <a:t>491</a:t>
                      </a:r>
                      <a:endParaRPr lang="en-US" dirty="0"/>
                    </a:p>
                  </a:txBody>
                  <a:tcPr/>
                </a:tc>
                <a:tc>
                  <a:txBody>
                    <a:bodyPr/>
                    <a:lstStyle/>
                    <a:p>
                      <a:pPr algn="r"/>
                      <a:r>
                        <a:rPr lang="en-US" dirty="0" smtClean="0"/>
                        <a:t>329</a:t>
                      </a:r>
                      <a:endParaRPr lang="en-US" dirty="0"/>
                    </a:p>
                  </a:txBody>
                  <a:tcPr/>
                </a:tc>
                <a:tc>
                  <a:txBody>
                    <a:bodyPr/>
                    <a:lstStyle/>
                    <a:p>
                      <a:pPr algn="r"/>
                      <a:r>
                        <a:rPr lang="en-US" dirty="0" smtClean="0"/>
                        <a:t>426</a:t>
                      </a:r>
                      <a:endParaRPr lang="en-US" dirty="0"/>
                    </a:p>
                  </a:txBody>
                  <a:tcPr/>
                </a:tc>
              </a:tr>
              <a:tr h="370840">
                <a:tc>
                  <a:txBody>
                    <a:bodyPr/>
                    <a:lstStyle/>
                    <a:p>
                      <a:r>
                        <a:rPr lang="en-US" dirty="0" smtClean="0"/>
                        <a:t>1859</a:t>
                      </a:r>
                      <a:endParaRPr lang="en-US" dirty="0"/>
                    </a:p>
                  </a:txBody>
                  <a:tcPr/>
                </a:tc>
                <a:tc>
                  <a:txBody>
                    <a:bodyPr/>
                    <a:lstStyle/>
                    <a:p>
                      <a:pPr algn="r"/>
                      <a:r>
                        <a:rPr lang="en-US">
                          <a:latin typeface="+mn-lt"/>
                        </a:rPr>
                        <a:t>3,899</a:t>
                      </a:r>
                    </a:p>
                  </a:txBody>
                  <a:tcPr anchor="ctr"/>
                </a:tc>
                <a:tc>
                  <a:txBody>
                    <a:bodyPr/>
                    <a:lstStyle/>
                    <a:p>
                      <a:pPr algn="r"/>
                      <a:r>
                        <a:rPr lang="en-US" dirty="0">
                          <a:latin typeface="+mn-lt"/>
                        </a:rPr>
                        <a:t>2,146</a:t>
                      </a:r>
                    </a:p>
                  </a:txBody>
                  <a:tcPr anchor="ctr"/>
                </a:tc>
                <a:tc>
                  <a:txBody>
                    <a:bodyPr/>
                    <a:lstStyle/>
                    <a:p>
                      <a:pPr algn="r"/>
                      <a:r>
                        <a:rPr lang="en-US">
                          <a:latin typeface="+mn-lt"/>
                        </a:rPr>
                        <a:t>1,248</a:t>
                      </a:r>
                    </a:p>
                  </a:txBody>
                  <a:tcPr anchor="ctr"/>
                </a:tc>
                <a:tc>
                  <a:txBody>
                    <a:bodyPr/>
                    <a:lstStyle/>
                    <a:p>
                      <a:pPr algn="r"/>
                      <a:r>
                        <a:rPr lang="en-US" dirty="0" smtClean="0"/>
                        <a:t>507</a:t>
                      </a:r>
                      <a:endParaRPr lang="en-US" dirty="0"/>
                    </a:p>
                  </a:txBody>
                  <a:tcPr/>
                </a:tc>
                <a:tc>
                  <a:txBody>
                    <a:bodyPr/>
                    <a:lstStyle/>
                    <a:p>
                      <a:pPr algn="r"/>
                      <a:r>
                        <a:rPr lang="en-US" dirty="0" smtClean="0"/>
                        <a:t>387</a:t>
                      </a:r>
                      <a:endParaRPr lang="en-US" dirty="0"/>
                    </a:p>
                  </a:txBody>
                  <a:tcPr/>
                </a:tc>
                <a:tc>
                  <a:txBody>
                    <a:bodyPr/>
                    <a:lstStyle/>
                    <a:p>
                      <a:pPr algn="r"/>
                      <a:r>
                        <a:rPr lang="en-US" dirty="0" smtClean="0"/>
                        <a:t>427</a:t>
                      </a:r>
                      <a:endParaRPr lang="en-US" dirty="0"/>
                    </a:p>
                  </a:txBody>
                  <a:tcPr/>
                </a:tc>
              </a:tr>
              <a:tr h="370840">
                <a:tc>
                  <a:txBody>
                    <a:bodyPr/>
                    <a:lstStyle/>
                    <a:p>
                      <a:r>
                        <a:rPr lang="en-US" dirty="0" smtClean="0"/>
                        <a:t>1860</a:t>
                      </a:r>
                      <a:endParaRPr lang="en-US" dirty="0"/>
                    </a:p>
                  </a:txBody>
                  <a:tcPr/>
                </a:tc>
                <a:tc>
                  <a:txBody>
                    <a:bodyPr/>
                    <a:lstStyle/>
                    <a:p>
                      <a:pPr algn="r"/>
                      <a:r>
                        <a:rPr lang="en-US">
                          <a:latin typeface="+mn-lt"/>
                        </a:rPr>
                        <a:t>4,050</a:t>
                      </a:r>
                    </a:p>
                  </a:txBody>
                  <a:tcPr anchor="ctr"/>
                </a:tc>
                <a:tc>
                  <a:txBody>
                    <a:bodyPr/>
                    <a:lstStyle/>
                    <a:p>
                      <a:pPr algn="r"/>
                      <a:r>
                        <a:rPr lang="en-US" dirty="0">
                          <a:latin typeface="+mn-lt"/>
                        </a:rPr>
                        <a:t>2,105</a:t>
                      </a:r>
                    </a:p>
                  </a:txBody>
                  <a:tcPr anchor="ctr"/>
                </a:tc>
                <a:tc>
                  <a:txBody>
                    <a:bodyPr/>
                    <a:lstStyle/>
                    <a:p>
                      <a:pPr algn="r"/>
                      <a:r>
                        <a:rPr lang="en-US">
                          <a:latin typeface="+mn-lt"/>
                        </a:rPr>
                        <a:t>1,365</a:t>
                      </a:r>
                    </a:p>
                  </a:txBody>
                  <a:tcPr anchor="ctr"/>
                </a:tc>
                <a:tc>
                  <a:txBody>
                    <a:bodyPr/>
                    <a:lstStyle/>
                    <a:p>
                      <a:pPr algn="r"/>
                      <a:r>
                        <a:rPr lang="en-US" dirty="0" smtClean="0"/>
                        <a:t>548</a:t>
                      </a:r>
                      <a:endParaRPr lang="en-US" dirty="0"/>
                    </a:p>
                  </a:txBody>
                  <a:tcPr/>
                </a:tc>
                <a:tc>
                  <a:txBody>
                    <a:bodyPr/>
                    <a:lstStyle/>
                    <a:p>
                      <a:pPr algn="r"/>
                      <a:r>
                        <a:rPr lang="en-US" dirty="0" smtClean="0"/>
                        <a:t>339</a:t>
                      </a:r>
                      <a:endParaRPr lang="en-US" dirty="0"/>
                    </a:p>
                  </a:txBody>
                  <a:tcPr/>
                </a:tc>
                <a:tc>
                  <a:txBody>
                    <a:bodyPr/>
                    <a:lstStyle/>
                    <a:p>
                      <a:pPr algn="r"/>
                      <a:r>
                        <a:rPr lang="en-US" dirty="0" smtClean="0"/>
                        <a:t>457</a:t>
                      </a:r>
                      <a:endParaRPr lang="en-US" dirty="0"/>
                    </a:p>
                  </a:txBody>
                  <a:tcPr/>
                </a:tc>
              </a:tr>
              <a:tr h="370840">
                <a:tc>
                  <a:txBody>
                    <a:bodyPr/>
                    <a:lstStyle/>
                    <a:p>
                      <a:r>
                        <a:rPr lang="en-US" dirty="0" smtClean="0"/>
                        <a:t>1861</a:t>
                      </a:r>
                      <a:endParaRPr lang="en-US" dirty="0"/>
                    </a:p>
                  </a:txBody>
                  <a:tcPr/>
                </a:tc>
                <a:tc>
                  <a:txBody>
                    <a:bodyPr/>
                    <a:lstStyle/>
                    <a:p>
                      <a:pPr algn="r"/>
                      <a:r>
                        <a:rPr lang="en-US">
                          <a:latin typeface="+mn-lt"/>
                        </a:rPr>
                        <a:t>4,454</a:t>
                      </a:r>
                    </a:p>
                  </a:txBody>
                  <a:tcPr anchor="ctr"/>
                </a:tc>
                <a:tc>
                  <a:txBody>
                    <a:bodyPr/>
                    <a:lstStyle/>
                    <a:p>
                      <a:pPr algn="r"/>
                      <a:r>
                        <a:rPr lang="en-US" dirty="0">
                          <a:latin typeface="+mn-lt"/>
                        </a:rPr>
                        <a:t>2,185</a:t>
                      </a:r>
                    </a:p>
                  </a:txBody>
                  <a:tcPr anchor="ctr"/>
                </a:tc>
                <a:tc>
                  <a:txBody>
                    <a:bodyPr/>
                    <a:lstStyle/>
                    <a:p>
                      <a:pPr algn="r"/>
                      <a:r>
                        <a:rPr lang="en-US">
                          <a:latin typeface="+mn-lt"/>
                        </a:rPr>
                        <a:t>1,347</a:t>
                      </a:r>
                    </a:p>
                  </a:txBody>
                  <a:tcPr anchor="ctr"/>
                </a:tc>
                <a:tc>
                  <a:txBody>
                    <a:bodyPr/>
                    <a:lstStyle/>
                    <a:p>
                      <a:pPr algn="r"/>
                      <a:r>
                        <a:rPr lang="en-US" dirty="0" smtClean="0"/>
                        <a:t>(643)</a:t>
                      </a:r>
                      <a:endParaRPr lang="en-US" dirty="0"/>
                    </a:p>
                  </a:txBody>
                  <a:tcPr/>
                </a:tc>
                <a:tc>
                  <a:txBody>
                    <a:bodyPr/>
                    <a:lstStyle/>
                    <a:p>
                      <a:pPr algn="r"/>
                      <a:endParaRPr lang="en-US" dirty="0"/>
                    </a:p>
                  </a:txBody>
                  <a:tcPr/>
                </a:tc>
                <a:tc>
                  <a:txBody>
                    <a:bodyPr/>
                    <a:lstStyle/>
                    <a:p>
                      <a:pPr algn="r"/>
                      <a:r>
                        <a:rPr lang="en-US" dirty="0" smtClean="0"/>
                        <a:t>451</a:t>
                      </a:r>
                      <a:endParaRPr lang="en-US" dirty="0"/>
                    </a:p>
                  </a:txBody>
                  <a:tcPr/>
                </a:tc>
              </a:tr>
              <a:tr h="370840">
                <a:tc>
                  <a:txBody>
                    <a:bodyPr/>
                    <a:lstStyle/>
                    <a:p>
                      <a:r>
                        <a:rPr lang="en-US" dirty="0" smtClean="0"/>
                        <a:t>1862</a:t>
                      </a:r>
                      <a:endParaRPr lang="en-US" dirty="0"/>
                    </a:p>
                  </a:txBody>
                  <a:tcPr/>
                </a:tc>
                <a:tc>
                  <a:txBody>
                    <a:bodyPr/>
                    <a:lstStyle/>
                    <a:p>
                      <a:pPr algn="r"/>
                      <a:r>
                        <a:rPr lang="en-US">
                          <a:latin typeface="+mn-lt"/>
                        </a:rPr>
                        <a:t>4,770</a:t>
                      </a:r>
                    </a:p>
                  </a:txBody>
                  <a:tcPr anchor="ctr"/>
                </a:tc>
                <a:tc>
                  <a:txBody>
                    <a:bodyPr/>
                    <a:lstStyle/>
                    <a:p>
                      <a:pPr algn="r"/>
                      <a:r>
                        <a:rPr lang="en-US">
                          <a:latin typeface="+mn-lt"/>
                        </a:rPr>
                        <a:t>2,112</a:t>
                      </a:r>
                    </a:p>
                  </a:txBody>
                  <a:tcPr anchor="ctr"/>
                </a:tc>
                <a:tc>
                  <a:txBody>
                    <a:bodyPr/>
                    <a:lstStyle/>
                    <a:p>
                      <a:pPr algn="r"/>
                      <a:r>
                        <a:rPr lang="en-US" dirty="0">
                          <a:latin typeface="+mn-lt"/>
                        </a:rPr>
                        <a:t>1,317</a:t>
                      </a:r>
                    </a:p>
                  </a:txBody>
                  <a:tcPr anchor="ctr"/>
                </a:tc>
                <a:tc>
                  <a:txBody>
                    <a:bodyPr/>
                    <a:lstStyle/>
                    <a:p>
                      <a:pPr algn="r"/>
                      <a:r>
                        <a:rPr lang="en-US" dirty="0" smtClean="0"/>
                        <a:t>557</a:t>
                      </a:r>
                      <a:endParaRPr lang="en-US" dirty="0"/>
                    </a:p>
                  </a:txBody>
                  <a:tcPr/>
                </a:tc>
                <a:tc>
                  <a:txBody>
                    <a:bodyPr/>
                    <a:lstStyle/>
                    <a:p>
                      <a:pPr algn="r"/>
                      <a:endParaRPr lang="en-US" dirty="0"/>
                    </a:p>
                  </a:txBody>
                  <a:tcPr/>
                </a:tc>
                <a:tc>
                  <a:txBody>
                    <a:bodyPr/>
                    <a:lstStyle/>
                    <a:p>
                      <a:pPr algn="r"/>
                      <a:r>
                        <a:rPr lang="en-US" dirty="0" smtClean="0"/>
                        <a:t>468</a:t>
                      </a:r>
                      <a:endParaRPr lang="en-US" dirty="0"/>
                    </a:p>
                  </a:txBody>
                  <a:tcPr/>
                </a:tc>
              </a:tr>
              <a:tr h="370840">
                <a:tc>
                  <a:txBody>
                    <a:bodyPr/>
                    <a:lstStyle/>
                    <a:p>
                      <a:r>
                        <a:rPr lang="en-US" dirty="0" smtClean="0"/>
                        <a:t>1863</a:t>
                      </a:r>
                      <a:endParaRPr lang="en-US" dirty="0"/>
                    </a:p>
                  </a:txBody>
                  <a:tcPr/>
                </a:tc>
                <a:tc>
                  <a:txBody>
                    <a:bodyPr/>
                    <a:lstStyle/>
                    <a:p>
                      <a:pPr algn="r"/>
                      <a:r>
                        <a:rPr lang="en-US">
                          <a:latin typeface="+mn-lt"/>
                        </a:rPr>
                        <a:t>4,613</a:t>
                      </a:r>
                    </a:p>
                  </a:txBody>
                  <a:tcPr anchor="ctr"/>
                </a:tc>
                <a:tc>
                  <a:txBody>
                    <a:bodyPr/>
                    <a:lstStyle/>
                    <a:p>
                      <a:pPr algn="r"/>
                      <a:r>
                        <a:rPr lang="en-US">
                          <a:latin typeface="+mn-lt"/>
                        </a:rPr>
                        <a:t>2,374</a:t>
                      </a:r>
                    </a:p>
                  </a:txBody>
                  <a:tcPr anchor="ctr"/>
                </a:tc>
                <a:tc>
                  <a:txBody>
                    <a:bodyPr/>
                    <a:lstStyle/>
                    <a:p>
                      <a:pPr algn="r"/>
                      <a:r>
                        <a:rPr lang="en-US" dirty="0">
                          <a:latin typeface="+mn-lt"/>
                        </a:rPr>
                        <a:t>1,315</a:t>
                      </a:r>
                    </a:p>
                  </a:txBody>
                  <a:tcPr anchor="ctr"/>
                </a:tc>
                <a:tc>
                  <a:txBody>
                    <a:bodyPr/>
                    <a:lstStyle/>
                    <a:p>
                      <a:pPr algn="r"/>
                      <a:r>
                        <a:rPr lang="en-US" dirty="0" smtClean="0"/>
                        <a:t>643</a:t>
                      </a:r>
                      <a:endParaRPr lang="en-US" dirty="0"/>
                    </a:p>
                  </a:txBody>
                  <a:tcPr/>
                </a:tc>
                <a:tc>
                  <a:txBody>
                    <a:bodyPr/>
                    <a:lstStyle/>
                    <a:p>
                      <a:pPr algn="r"/>
                      <a:endParaRPr lang="en-US" dirty="0"/>
                    </a:p>
                  </a:txBody>
                  <a:tcPr/>
                </a:tc>
                <a:tc>
                  <a:txBody>
                    <a:bodyPr/>
                    <a:lstStyle/>
                    <a:p>
                      <a:pPr algn="r"/>
                      <a:endParaRPr lang="en-US" dirty="0"/>
                    </a:p>
                  </a:txBody>
                  <a:tcPr/>
                </a:tc>
              </a:tr>
              <a:tr h="370840">
                <a:tc>
                  <a:txBody>
                    <a:bodyPr/>
                    <a:lstStyle/>
                    <a:p>
                      <a:r>
                        <a:rPr lang="en-US" dirty="0" smtClean="0"/>
                        <a:t>1864</a:t>
                      </a:r>
                      <a:endParaRPr lang="en-US" dirty="0"/>
                    </a:p>
                  </a:txBody>
                  <a:tcPr/>
                </a:tc>
                <a:tc>
                  <a:txBody>
                    <a:bodyPr/>
                    <a:lstStyle/>
                    <a:p>
                      <a:pPr algn="r"/>
                      <a:r>
                        <a:rPr lang="en-US">
                          <a:latin typeface="+mn-lt"/>
                        </a:rPr>
                        <a:t>4,521</a:t>
                      </a:r>
                    </a:p>
                  </a:txBody>
                  <a:tcPr anchor="ctr"/>
                </a:tc>
                <a:tc>
                  <a:txBody>
                    <a:bodyPr/>
                    <a:lstStyle/>
                    <a:p>
                      <a:pPr algn="r"/>
                      <a:r>
                        <a:rPr lang="en-US">
                          <a:latin typeface="+mn-lt"/>
                        </a:rPr>
                        <a:t>2,203</a:t>
                      </a:r>
                    </a:p>
                  </a:txBody>
                  <a:tcPr anchor="ctr"/>
                </a:tc>
                <a:tc>
                  <a:txBody>
                    <a:bodyPr/>
                    <a:lstStyle/>
                    <a:p>
                      <a:pPr algn="r"/>
                      <a:r>
                        <a:rPr lang="en-US" dirty="0">
                          <a:latin typeface="+mn-lt"/>
                        </a:rPr>
                        <a:t>1,340</a:t>
                      </a:r>
                    </a:p>
                  </a:txBody>
                  <a:tcPr anchor="ctr"/>
                </a:tc>
                <a:tc>
                  <a:txBody>
                    <a:bodyPr/>
                    <a:lstStyle/>
                    <a:p>
                      <a:pPr algn="r"/>
                      <a:r>
                        <a:rPr lang="en-US" dirty="0" smtClean="0"/>
                        <a:t>(545)</a:t>
                      </a:r>
                      <a:endParaRPr lang="en-US" dirty="0"/>
                    </a:p>
                  </a:txBody>
                  <a:tcPr/>
                </a:tc>
                <a:tc>
                  <a:txBody>
                    <a:bodyPr/>
                    <a:lstStyle/>
                    <a:p>
                      <a:pPr algn="r"/>
                      <a:endParaRPr lang="en-US" dirty="0"/>
                    </a:p>
                  </a:txBody>
                  <a:tcPr/>
                </a:tc>
                <a:tc>
                  <a:txBody>
                    <a:bodyPr/>
                    <a:lstStyle/>
                    <a:p>
                      <a:pPr algn="r"/>
                      <a:r>
                        <a:rPr lang="en-US" dirty="0" smtClean="0"/>
                        <a:t>411</a:t>
                      </a:r>
                      <a:endParaRPr lang="en-US" dirty="0"/>
                    </a:p>
                  </a:txBody>
                  <a:tcPr/>
                </a:tc>
              </a:tr>
              <a:tr h="370840">
                <a:tc>
                  <a:txBody>
                    <a:bodyPr/>
                    <a:lstStyle/>
                    <a:p>
                      <a:r>
                        <a:rPr lang="en-US" dirty="0" smtClean="0"/>
                        <a:t>1865</a:t>
                      </a:r>
                      <a:endParaRPr lang="en-US" dirty="0"/>
                    </a:p>
                  </a:txBody>
                  <a:tcPr/>
                </a:tc>
                <a:tc>
                  <a:txBody>
                    <a:bodyPr/>
                    <a:lstStyle/>
                    <a:p>
                      <a:pPr algn="r"/>
                      <a:r>
                        <a:rPr lang="en-US">
                          <a:latin typeface="+mn-lt"/>
                        </a:rPr>
                        <a:t>4,946</a:t>
                      </a:r>
                    </a:p>
                  </a:txBody>
                  <a:tcPr anchor="ctr"/>
                </a:tc>
                <a:tc>
                  <a:txBody>
                    <a:bodyPr/>
                    <a:lstStyle/>
                    <a:p>
                      <a:pPr algn="r"/>
                      <a:r>
                        <a:rPr lang="en-US">
                          <a:latin typeface="+mn-lt"/>
                        </a:rPr>
                        <a:t>2,361</a:t>
                      </a:r>
                    </a:p>
                  </a:txBody>
                  <a:tcPr anchor="ctr"/>
                </a:tc>
                <a:tc>
                  <a:txBody>
                    <a:bodyPr/>
                    <a:lstStyle/>
                    <a:p>
                      <a:pPr algn="r"/>
                      <a:r>
                        <a:rPr lang="en-US" dirty="0">
                          <a:latin typeface="+mn-lt"/>
                        </a:rPr>
                        <a:t>1,392</a:t>
                      </a:r>
                    </a:p>
                  </a:txBody>
                  <a:tcPr anchor="ctr"/>
                </a:tc>
                <a:tc>
                  <a:txBody>
                    <a:bodyPr/>
                    <a:lstStyle/>
                    <a:p>
                      <a:pPr algn="r"/>
                      <a:r>
                        <a:rPr lang="en-US" dirty="0" smtClean="0"/>
                        <a:t>619</a:t>
                      </a:r>
                      <a:endParaRPr lang="en-US" dirty="0"/>
                    </a:p>
                  </a:txBody>
                  <a:tcPr/>
                </a:tc>
                <a:tc>
                  <a:txBody>
                    <a:bodyPr/>
                    <a:lstStyle/>
                    <a:p>
                      <a:pPr algn="r"/>
                      <a:endParaRPr lang="en-US" dirty="0"/>
                    </a:p>
                  </a:txBody>
                  <a:tcPr/>
                </a:tc>
                <a:tc>
                  <a:txBody>
                    <a:bodyPr/>
                    <a:lstStyle/>
                    <a:p>
                      <a:pPr algn="r"/>
                      <a:r>
                        <a:rPr lang="en-US" dirty="0" smtClean="0"/>
                        <a:t>451</a:t>
                      </a:r>
                      <a:endParaRPr lang="en-US" dirty="0"/>
                    </a:p>
                  </a:txBody>
                  <a:tcPr/>
                </a:tc>
              </a:tr>
              <a:tr h="370840">
                <a:tc>
                  <a:txBody>
                    <a:bodyPr/>
                    <a:lstStyle/>
                    <a:p>
                      <a:r>
                        <a:rPr lang="en-US" dirty="0" smtClean="0"/>
                        <a:t>1866</a:t>
                      </a:r>
                      <a:endParaRPr lang="en-US" dirty="0"/>
                    </a:p>
                  </a:txBody>
                  <a:tcPr/>
                </a:tc>
                <a:tc>
                  <a:txBody>
                    <a:bodyPr/>
                    <a:lstStyle/>
                    <a:p>
                      <a:pPr algn="r"/>
                      <a:r>
                        <a:rPr lang="en-US">
                          <a:latin typeface="+mn-lt"/>
                        </a:rPr>
                        <a:t>5,119</a:t>
                      </a:r>
                    </a:p>
                  </a:txBody>
                  <a:tcPr anchor="ctr"/>
                </a:tc>
                <a:tc>
                  <a:txBody>
                    <a:bodyPr/>
                    <a:lstStyle/>
                    <a:p>
                      <a:pPr algn="r"/>
                      <a:r>
                        <a:rPr lang="en-US">
                          <a:latin typeface="+mn-lt"/>
                        </a:rPr>
                        <a:t>2,485</a:t>
                      </a:r>
                    </a:p>
                  </a:txBody>
                  <a:tcPr anchor="ctr"/>
                </a:tc>
                <a:tc>
                  <a:txBody>
                    <a:bodyPr/>
                    <a:lstStyle/>
                    <a:p>
                      <a:pPr algn="r"/>
                      <a:r>
                        <a:rPr lang="en-US" dirty="0">
                          <a:latin typeface="+mn-lt"/>
                        </a:rPr>
                        <a:t>1,329</a:t>
                      </a:r>
                    </a:p>
                  </a:txBody>
                  <a:tcPr anchor="ctr"/>
                </a:tc>
                <a:tc>
                  <a:txBody>
                    <a:bodyPr/>
                    <a:lstStyle/>
                    <a:p>
                      <a:pPr algn="r"/>
                      <a:r>
                        <a:rPr lang="en-US" dirty="0" smtClean="0"/>
                        <a:t>704</a:t>
                      </a:r>
                      <a:endParaRPr lang="en-US" dirty="0"/>
                    </a:p>
                  </a:txBody>
                  <a:tcPr/>
                </a:tc>
                <a:tc>
                  <a:txBody>
                    <a:bodyPr/>
                    <a:lstStyle/>
                    <a:p>
                      <a:pPr algn="r"/>
                      <a:r>
                        <a:rPr lang="en-US" dirty="0" smtClean="0"/>
                        <a:t>410</a:t>
                      </a:r>
                      <a:endParaRPr lang="en-US" dirty="0"/>
                    </a:p>
                  </a:txBody>
                  <a:tcPr/>
                </a:tc>
                <a:tc>
                  <a:txBody>
                    <a:bodyPr/>
                    <a:lstStyle/>
                    <a:p>
                      <a:pPr algn="r"/>
                      <a:r>
                        <a:rPr lang="en-US" dirty="0" smtClean="0"/>
                        <a:t>443</a:t>
                      </a:r>
                      <a:endParaRPr lang="en-US" dirty="0"/>
                    </a:p>
                  </a:txBody>
                  <a:tcPr/>
                </a:tc>
              </a:tr>
            </a:tbl>
          </a:graphicData>
        </a:graphic>
      </p:graphicFrame>
      <p:sp>
        <p:nvSpPr>
          <p:cNvPr id="5" name="Footer Placeholder 4"/>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Table I – Stability of Suicide in the Principal European Countries (absolute figures)</a:t>
            </a:r>
            <a:endParaRPr lang="en-US" sz="2800" dirty="0"/>
          </a:p>
        </p:txBody>
      </p:sp>
      <p:graphicFrame>
        <p:nvGraphicFramePr>
          <p:cNvPr id="4" name="Content Placeholder 3"/>
          <p:cNvGraphicFramePr>
            <a:graphicFrameLocks noGrp="1"/>
          </p:cNvGraphicFramePr>
          <p:nvPr>
            <p:ph sz="quarter" idx="1"/>
          </p:nvPr>
        </p:nvGraphicFramePr>
        <p:xfrm>
          <a:off x="457200" y="1219200"/>
          <a:ext cx="8229599" cy="259588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055915"/>
                <a:gridCol w="1295399"/>
              </a:tblGrid>
              <a:tr h="370840">
                <a:tc>
                  <a:txBody>
                    <a:bodyPr/>
                    <a:lstStyle/>
                    <a:p>
                      <a:r>
                        <a:rPr lang="en-US" dirty="0" smtClean="0"/>
                        <a:t>Years</a:t>
                      </a:r>
                      <a:endParaRPr lang="en-US" dirty="0"/>
                    </a:p>
                  </a:txBody>
                  <a:tcPr/>
                </a:tc>
                <a:tc>
                  <a:txBody>
                    <a:bodyPr/>
                    <a:lstStyle/>
                    <a:p>
                      <a:r>
                        <a:rPr lang="en-US" dirty="0" smtClean="0"/>
                        <a:t>France</a:t>
                      </a:r>
                      <a:endParaRPr lang="en-US" dirty="0"/>
                    </a:p>
                  </a:txBody>
                  <a:tcPr/>
                </a:tc>
                <a:tc>
                  <a:txBody>
                    <a:bodyPr/>
                    <a:lstStyle/>
                    <a:p>
                      <a:r>
                        <a:rPr lang="en-US" dirty="0" smtClean="0"/>
                        <a:t>Prussia</a:t>
                      </a:r>
                      <a:endParaRPr lang="en-US" dirty="0"/>
                    </a:p>
                  </a:txBody>
                  <a:tcPr/>
                </a:tc>
                <a:tc>
                  <a:txBody>
                    <a:bodyPr/>
                    <a:lstStyle/>
                    <a:p>
                      <a:r>
                        <a:rPr lang="en-US" dirty="0" smtClean="0"/>
                        <a:t>England</a:t>
                      </a:r>
                      <a:endParaRPr lang="en-US" dirty="0"/>
                    </a:p>
                  </a:txBody>
                  <a:tcPr/>
                </a:tc>
                <a:tc>
                  <a:txBody>
                    <a:bodyPr/>
                    <a:lstStyle/>
                    <a:p>
                      <a:r>
                        <a:rPr lang="en-US" dirty="0" smtClean="0"/>
                        <a:t>Saxony</a:t>
                      </a:r>
                      <a:endParaRPr lang="en-US" dirty="0"/>
                    </a:p>
                  </a:txBody>
                  <a:tcPr/>
                </a:tc>
                <a:tc>
                  <a:txBody>
                    <a:bodyPr/>
                    <a:lstStyle/>
                    <a:p>
                      <a:r>
                        <a:rPr lang="en-US" dirty="0" smtClean="0"/>
                        <a:t>Bavaria</a:t>
                      </a:r>
                      <a:endParaRPr lang="en-US" dirty="0"/>
                    </a:p>
                  </a:txBody>
                  <a:tcPr/>
                </a:tc>
                <a:tc>
                  <a:txBody>
                    <a:bodyPr/>
                    <a:lstStyle/>
                    <a:p>
                      <a:r>
                        <a:rPr lang="en-US" dirty="0" smtClean="0"/>
                        <a:t>Denmark</a:t>
                      </a:r>
                      <a:endParaRPr lang="en-US" dirty="0"/>
                    </a:p>
                  </a:txBody>
                  <a:tcPr/>
                </a:tc>
              </a:tr>
              <a:tr h="370840">
                <a:tc>
                  <a:txBody>
                    <a:bodyPr/>
                    <a:lstStyle/>
                    <a:p>
                      <a:r>
                        <a:rPr lang="en-US" dirty="0" smtClean="0"/>
                        <a:t>1867</a:t>
                      </a:r>
                      <a:endParaRPr lang="en-US" dirty="0"/>
                    </a:p>
                  </a:txBody>
                  <a:tcPr/>
                </a:tc>
                <a:tc>
                  <a:txBody>
                    <a:bodyPr/>
                    <a:lstStyle/>
                    <a:p>
                      <a:pPr algn="r"/>
                      <a:r>
                        <a:rPr lang="en-US" dirty="0" smtClean="0">
                          <a:latin typeface="+mn-lt"/>
                        </a:rPr>
                        <a:t>5,011</a:t>
                      </a:r>
                      <a:endParaRPr lang="en-US" dirty="0">
                        <a:latin typeface="+mn-lt"/>
                      </a:endParaRPr>
                    </a:p>
                  </a:txBody>
                  <a:tcPr/>
                </a:tc>
                <a:tc>
                  <a:txBody>
                    <a:bodyPr/>
                    <a:lstStyle/>
                    <a:p>
                      <a:pPr algn="r"/>
                      <a:r>
                        <a:rPr lang="en-US">
                          <a:latin typeface="+mn-lt"/>
                        </a:rPr>
                        <a:t>3,625</a:t>
                      </a:r>
                    </a:p>
                  </a:txBody>
                  <a:tcPr anchor="ctr"/>
                </a:tc>
                <a:tc>
                  <a:txBody>
                    <a:bodyPr/>
                    <a:lstStyle/>
                    <a:p>
                      <a:pPr algn="r"/>
                      <a:r>
                        <a:rPr lang="en-US">
                          <a:latin typeface="+mn-lt"/>
                        </a:rPr>
                        <a:t>1,316</a:t>
                      </a:r>
                    </a:p>
                  </a:txBody>
                  <a:tcPr anchor="ctr"/>
                </a:tc>
                <a:tc>
                  <a:txBody>
                    <a:bodyPr/>
                    <a:lstStyle/>
                    <a:p>
                      <a:pPr algn="r"/>
                      <a:r>
                        <a:rPr lang="en-US" dirty="0" smtClean="0">
                          <a:latin typeface="+mn-lt"/>
                        </a:rPr>
                        <a:t>752</a:t>
                      </a:r>
                      <a:endParaRPr lang="en-US" dirty="0">
                        <a:latin typeface="+mn-lt"/>
                      </a:endParaRPr>
                    </a:p>
                  </a:txBody>
                  <a:tcPr/>
                </a:tc>
                <a:tc>
                  <a:txBody>
                    <a:bodyPr/>
                    <a:lstStyle/>
                    <a:p>
                      <a:pPr algn="r"/>
                      <a:r>
                        <a:rPr lang="en-US" dirty="0" smtClean="0">
                          <a:latin typeface="+mn-lt"/>
                        </a:rPr>
                        <a:t>471</a:t>
                      </a:r>
                      <a:endParaRPr lang="en-US" dirty="0">
                        <a:latin typeface="+mn-lt"/>
                      </a:endParaRPr>
                    </a:p>
                  </a:txBody>
                  <a:tcPr/>
                </a:tc>
                <a:tc>
                  <a:txBody>
                    <a:bodyPr/>
                    <a:lstStyle/>
                    <a:p>
                      <a:pPr algn="r"/>
                      <a:r>
                        <a:rPr lang="en-US" dirty="0" smtClean="0">
                          <a:latin typeface="+mn-lt"/>
                        </a:rPr>
                        <a:t>469</a:t>
                      </a:r>
                      <a:endParaRPr lang="en-US" dirty="0">
                        <a:latin typeface="+mn-lt"/>
                      </a:endParaRPr>
                    </a:p>
                  </a:txBody>
                  <a:tcPr/>
                </a:tc>
              </a:tr>
              <a:tr h="370840">
                <a:tc>
                  <a:txBody>
                    <a:bodyPr/>
                    <a:lstStyle/>
                    <a:p>
                      <a:r>
                        <a:rPr lang="en-US" dirty="0" smtClean="0"/>
                        <a:t>1868</a:t>
                      </a:r>
                      <a:endParaRPr lang="en-US" dirty="0"/>
                    </a:p>
                  </a:txBody>
                  <a:tcPr/>
                </a:tc>
                <a:tc>
                  <a:txBody>
                    <a:bodyPr/>
                    <a:lstStyle/>
                    <a:p>
                      <a:pPr algn="r"/>
                      <a:r>
                        <a:rPr lang="en-US" dirty="0" smtClean="0">
                          <a:latin typeface="+mn-lt"/>
                        </a:rPr>
                        <a:t>(5,547)</a:t>
                      </a:r>
                      <a:endParaRPr lang="en-US" dirty="0">
                        <a:latin typeface="+mn-lt"/>
                      </a:endParaRPr>
                    </a:p>
                  </a:txBody>
                  <a:tcPr/>
                </a:tc>
                <a:tc>
                  <a:txBody>
                    <a:bodyPr/>
                    <a:lstStyle/>
                    <a:p>
                      <a:pPr algn="r"/>
                      <a:r>
                        <a:rPr lang="en-US" dirty="0">
                          <a:latin typeface="+mn-lt"/>
                        </a:rPr>
                        <a:t>3,658</a:t>
                      </a:r>
                    </a:p>
                  </a:txBody>
                  <a:tcPr anchor="ctr"/>
                </a:tc>
                <a:tc>
                  <a:txBody>
                    <a:bodyPr/>
                    <a:lstStyle/>
                    <a:p>
                      <a:pPr algn="r"/>
                      <a:r>
                        <a:rPr lang="en-US">
                          <a:latin typeface="+mn-lt"/>
                        </a:rPr>
                        <a:t>1,508</a:t>
                      </a:r>
                    </a:p>
                  </a:txBody>
                  <a:tcPr anchor="ctr"/>
                </a:tc>
                <a:tc>
                  <a:txBody>
                    <a:bodyPr/>
                    <a:lstStyle/>
                    <a:p>
                      <a:pPr algn="r"/>
                      <a:r>
                        <a:rPr lang="en-US" dirty="0" smtClean="0">
                          <a:latin typeface="+mn-lt"/>
                        </a:rPr>
                        <a:t>800</a:t>
                      </a:r>
                      <a:endParaRPr lang="en-US" dirty="0">
                        <a:latin typeface="+mn-lt"/>
                      </a:endParaRPr>
                    </a:p>
                  </a:txBody>
                  <a:tcPr/>
                </a:tc>
                <a:tc>
                  <a:txBody>
                    <a:bodyPr/>
                    <a:lstStyle/>
                    <a:p>
                      <a:pPr algn="r"/>
                      <a:r>
                        <a:rPr lang="en-US" dirty="0" smtClean="0">
                          <a:latin typeface="+mn-lt"/>
                        </a:rPr>
                        <a:t>453</a:t>
                      </a:r>
                      <a:endParaRPr lang="en-US" dirty="0">
                        <a:latin typeface="+mn-lt"/>
                      </a:endParaRPr>
                    </a:p>
                  </a:txBody>
                  <a:tcPr/>
                </a:tc>
                <a:tc>
                  <a:txBody>
                    <a:bodyPr/>
                    <a:lstStyle/>
                    <a:p>
                      <a:pPr algn="r"/>
                      <a:r>
                        <a:rPr lang="en-US" dirty="0" smtClean="0">
                          <a:latin typeface="+mn-lt"/>
                        </a:rPr>
                        <a:t>498</a:t>
                      </a:r>
                      <a:endParaRPr lang="en-US" dirty="0">
                        <a:latin typeface="+mn-lt"/>
                      </a:endParaRPr>
                    </a:p>
                  </a:txBody>
                  <a:tcPr/>
                </a:tc>
              </a:tr>
              <a:tr h="370840">
                <a:tc>
                  <a:txBody>
                    <a:bodyPr/>
                    <a:lstStyle/>
                    <a:p>
                      <a:r>
                        <a:rPr lang="en-US" dirty="0" smtClean="0"/>
                        <a:t>1869</a:t>
                      </a:r>
                      <a:endParaRPr lang="en-US" dirty="0"/>
                    </a:p>
                  </a:txBody>
                  <a:tcPr/>
                </a:tc>
                <a:tc>
                  <a:txBody>
                    <a:bodyPr/>
                    <a:lstStyle/>
                    <a:p>
                      <a:pPr algn="r"/>
                      <a:r>
                        <a:rPr lang="en-US" dirty="0" smtClean="0">
                          <a:latin typeface="+mn-lt"/>
                        </a:rPr>
                        <a:t>5,114</a:t>
                      </a:r>
                      <a:endParaRPr lang="en-US" dirty="0">
                        <a:latin typeface="+mn-lt"/>
                      </a:endParaRPr>
                    </a:p>
                  </a:txBody>
                  <a:tcPr/>
                </a:tc>
                <a:tc>
                  <a:txBody>
                    <a:bodyPr/>
                    <a:lstStyle/>
                    <a:p>
                      <a:pPr algn="r"/>
                      <a:r>
                        <a:rPr lang="en-US" dirty="0">
                          <a:latin typeface="+mn-lt"/>
                        </a:rPr>
                        <a:t>3,544</a:t>
                      </a:r>
                    </a:p>
                  </a:txBody>
                  <a:tcPr anchor="ctr"/>
                </a:tc>
                <a:tc>
                  <a:txBody>
                    <a:bodyPr/>
                    <a:lstStyle/>
                    <a:p>
                      <a:pPr algn="r"/>
                      <a:r>
                        <a:rPr lang="en-US" dirty="0">
                          <a:latin typeface="+mn-lt"/>
                        </a:rPr>
                        <a:t>1,588</a:t>
                      </a:r>
                    </a:p>
                  </a:txBody>
                  <a:tcPr anchor="ctr"/>
                </a:tc>
                <a:tc>
                  <a:txBody>
                    <a:bodyPr/>
                    <a:lstStyle/>
                    <a:p>
                      <a:pPr algn="r"/>
                      <a:r>
                        <a:rPr lang="en-US" dirty="0" smtClean="0">
                          <a:latin typeface="+mn-lt"/>
                        </a:rPr>
                        <a:t>710</a:t>
                      </a:r>
                      <a:endParaRPr lang="en-US" dirty="0">
                        <a:latin typeface="+mn-lt"/>
                      </a:endParaRPr>
                    </a:p>
                  </a:txBody>
                  <a:tcPr/>
                </a:tc>
                <a:tc>
                  <a:txBody>
                    <a:bodyPr/>
                    <a:lstStyle/>
                    <a:p>
                      <a:pPr algn="r"/>
                      <a:r>
                        <a:rPr lang="en-US" dirty="0" smtClean="0">
                          <a:latin typeface="+mn-lt"/>
                        </a:rPr>
                        <a:t>425</a:t>
                      </a:r>
                      <a:endParaRPr lang="en-US" dirty="0">
                        <a:latin typeface="+mn-lt"/>
                      </a:endParaRPr>
                    </a:p>
                  </a:txBody>
                  <a:tcPr/>
                </a:tc>
                <a:tc>
                  <a:txBody>
                    <a:bodyPr/>
                    <a:lstStyle/>
                    <a:p>
                      <a:pPr algn="r"/>
                      <a:r>
                        <a:rPr lang="en-US" dirty="0" smtClean="0">
                          <a:latin typeface="+mn-lt"/>
                        </a:rPr>
                        <a:t>462</a:t>
                      </a:r>
                      <a:endParaRPr lang="en-US" dirty="0">
                        <a:latin typeface="+mn-lt"/>
                      </a:endParaRPr>
                    </a:p>
                  </a:txBody>
                  <a:tcPr/>
                </a:tc>
              </a:tr>
              <a:tr h="370840">
                <a:tc>
                  <a:txBody>
                    <a:bodyPr/>
                    <a:lstStyle/>
                    <a:p>
                      <a:r>
                        <a:rPr lang="en-US" dirty="0" smtClean="0"/>
                        <a:t>1870</a:t>
                      </a:r>
                      <a:endParaRPr lang="en-US" dirty="0"/>
                    </a:p>
                  </a:txBody>
                  <a:tcPr/>
                </a:tc>
                <a:tc>
                  <a:txBody>
                    <a:bodyPr/>
                    <a:lstStyle/>
                    <a:p>
                      <a:pPr algn="r"/>
                      <a:endParaRPr lang="en-US">
                        <a:latin typeface="+mn-lt"/>
                      </a:endParaRPr>
                    </a:p>
                  </a:txBody>
                  <a:tcPr/>
                </a:tc>
                <a:tc>
                  <a:txBody>
                    <a:bodyPr/>
                    <a:lstStyle/>
                    <a:p>
                      <a:pPr algn="r"/>
                      <a:r>
                        <a:rPr lang="en-US">
                          <a:latin typeface="+mn-lt"/>
                        </a:rPr>
                        <a:t>3,270</a:t>
                      </a:r>
                    </a:p>
                  </a:txBody>
                  <a:tcPr anchor="ctr"/>
                </a:tc>
                <a:tc>
                  <a:txBody>
                    <a:bodyPr/>
                    <a:lstStyle/>
                    <a:p>
                      <a:pPr algn="r"/>
                      <a:r>
                        <a:rPr lang="en-US" dirty="0">
                          <a:latin typeface="+mn-lt"/>
                        </a:rPr>
                        <a:t>1,554</a:t>
                      </a:r>
                    </a:p>
                  </a:txBody>
                  <a:tcPr anchor="ctr"/>
                </a:tc>
                <a:tc>
                  <a:txBody>
                    <a:bodyPr/>
                    <a:lstStyle/>
                    <a:p>
                      <a:pPr algn="r"/>
                      <a:endParaRPr lang="en-US" dirty="0">
                        <a:latin typeface="+mn-lt"/>
                      </a:endParaRPr>
                    </a:p>
                  </a:txBody>
                  <a:tcPr/>
                </a:tc>
                <a:tc>
                  <a:txBody>
                    <a:bodyPr/>
                    <a:lstStyle/>
                    <a:p>
                      <a:pPr algn="r"/>
                      <a:endParaRPr lang="en-US" dirty="0">
                        <a:latin typeface="+mn-lt"/>
                      </a:endParaRPr>
                    </a:p>
                  </a:txBody>
                  <a:tcPr/>
                </a:tc>
                <a:tc>
                  <a:txBody>
                    <a:bodyPr/>
                    <a:lstStyle/>
                    <a:p>
                      <a:pPr algn="r"/>
                      <a:r>
                        <a:rPr lang="en-US" dirty="0" smtClean="0">
                          <a:latin typeface="+mn-lt"/>
                        </a:rPr>
                        <a:t>486</a:t>
                      </a:r>
                      <a:endParaRPr lang="en-US" dirty="0">
                        <a:latin typeface="+mn-lt"/>
                      </a:endParaRPr>
                    </a:p>
                  </a:txBody>
                  <a:tcPr/>
                </a:tc>
              </a:tr>
              <a:tr h="370840">
                <a:tc>
                  <a:txBody>
                    <a:bodyPr/>
                    <a:lstStyle/>
                    <a:p>
                      <a:r>
                        <a:rPr lang="en-US" dirty="0" smtClean="0"/>
                        <a:t>1871</a:t>
                      </a:r>
                      <a:endParaRPr lang="en-US" dirty="0"/>
                    </a:p>
                  </a:txBody>
                  <a:tcPr/>
                </a:tc>
                <a:tc>
                  <a:txBody>
                    <a:bodyPr/>
                    <a:lstStyle/>
                    <a:p>
                      <a:pPr algn="r"/>
                      <a:endParaRPr lang="en-US">
                        <a:latin typeface="+mn-lt"/>
                      </a:endParaRPr>
                    </a:p>
                  </a:txBody>
                  <a:tcPr/>
                </a:tc>
                <a:tc>
                  <a:txBody>
                    <a:bodyPr/>
                    <a:lstStyle/>
                    <a:p>
                      <a:pPr algn="r"/>
                      <a:r>
                        <a:rPr lang="en-US">
                          <a:latin typeface="+mn-lt"/>
                        </a:rPr>
                        <a:t>3,135</a:t>
                      </a:r>
                    </a:p>
                  </a:txBody>
                  <a:tcPr anchor="ctr"/>
                </a:tc>
                <a:tc>
                  <a:txBody>
                    <a:bodyPr/>
                    <a:lstStyle/>
                    <a:p>
                      <a:pPr algn="r"/>
                      <a:r>
                        <a:rPr lang="en-US" dirty="0">
                          <a:latin typeface="+mn-lt"/>
                        </a:rPr>
                        <a:t>1,495</a:t>
                      </a:r>
                    </a:p>
                  </a:txBody>
                  <a:tcPr anchor="ctr"/>
                </a:tc>
                <a:tc>
                  <a:txBody>
                    <a:bodyPr/>
                    <a:lstStyle/>
                    <a:p>
                      <a:pPr algn="r"/>
                      <a:endParaRPr lang="en-US" dirty="0">
                        <a:latin typeface="+mn-lt"/>
                      </a:endParaRPr>
                    </a:p>
                  </a:txBody>
                  <a:tcPr/>
                </a:tc>
                <a:tc>
                  <a:txBody>
                    <a:bodyPr/>
                    <a:lstStyle/>
                    <a:p>
                      <a:pPr algn="r"/>
                      <a:endParaRPr lang="en-US" dirty="0">
                        <a:latin typeface="+mn-lt"/>
                      </a:endParaRPr>
                    </a:p>
                  </a:txBody>
                  <a:tcPr/>
                </a:tc>
                <a:tc>
                  <a:txBody>
                    <a:bodyPr/>
                    <a:lstStyle/>
                    <a:p>
                      <a:pPr algn="r"/>
                      <a:endParaRPr lang="en-US" dirty="0">
                        <a:latin typeface="+mn-lt"/>
                      </a:endParaRPr>
                    </a:p>
                  </a:txBody>
                  <a:tcPr/>
                </a:tc>
              </a:tr>
              <a:tr h="370840">
                <a:tc>
                  <a:txBody>
                    <a:bodyPr/>
                    <a:lstStyle/>
                    <a:p>
                      <a:r>
                        <a:rPr lang="en-US" dirty="0" smtClean="0"/>
                        <a:t>1872</a:t>
                      </a:r>
                      <a:endParaRPr lang="en-US" dirty="0"/>
                    </a:p>
                  </a:txBody>
                  <a:tcPr/>
                </a:tc>
                <a:tc>
                  <a:txBody>
                    <a:bodyPr/>
                    <a:lstStyle/>
                    <a:p>
                      <a:pPr algn="r"/>
                      <a:endParaRPr lang="en-US">
                        <a:latin typeface="+mn-lt"/>
                      </a:endParaRPr>
                    </a:p>
                  </a:txBody>
                  <a:tcPr/>
                </a:tc>
                <a:tc>
                  <a:txBody>
                    <a:bodyPr/>
                    <a:lstStyle/>
                    <a:p>
                      <a:pPr algn="r"/>
                      <a:r>
                        <a:rPr lang="en-US">
                          <a:latin typeface="+mn-lt"/>
                        </a:rPr>
                        <a:t>3,467</a:t>
                      </a:r>
                    </a:p>
                  </a:txBody>
                  <a:tcPr anchor="ctr"/>
                </a:tc>
                <a:tc>
                  <a:txBody>
                    <a:bodyPr/>
                    <a:lstStyle/>
                    <a:p>
                      <a:pPr algn="r"/>
                      <a:r>
                        <a:rPr lang="en-US" dirty="0">
                          <a:latin typeface="+mn-lt"/>
                        </a:rPr>
                        <a:t>1,514</a:t>
                      </a:r>
                    </a:p>
                  </a:txBody>
                  <a:tcPr anchor="ctr"/>
                </a:tc>
                <a:tc>
                  <a:txBody>
                    <a:bodyPr/>
                    <a:lstStyle/>
                    <a:p>
                      <a:pPr algn="r"/>
                      <a:endParaRPr lang="en-US" dirty="0">
                        <a:latin typeface="+mn-lt"/>
                      </a:endParaRPr>
                    </a:p>
                  </a:txBody>
                  <a:tcPr/>
                </a:tc>
                <a:tc>
                  <a:txBody>
                    <a:bodyPr/>
                    <a:lstStyle/>
                    <a:p>
                      <a:pPr algn="r"/>
                      <a:endParaRPr lang="en-US" dirty="0">
                        <a:latin typeface="+mn-lt"/>
                      </a:endParaRPr>
                    </a:p>
                  </a:txBody>
                  <a:tcPr/>
                </a:tc>
                <a:tc>
                  <a:txBody>
                    <a:bodyPr/>
                    <a:lstStyle/>
                    <a:p>
                      <a:pPr algn="r"/>
                      <a:endParaRPr lang="en-US" dirty="0">
                        <a:latin typeface="+mn-lt"/>
                      </a:endParaRPr>
                    </a:p>
                  </a:txBody>
                  <a:tcPr/>
                </a:tc>
              </a:tr>
            </a:tbl>
          </a:graphicData>
        </a:graphic>
      </p:graphicFrame>
      <p:sp>
        <p:nvSpPr>
          <p:cNvPr id="5" name="Rectangle 4"/>
          <p:cNvSpPr/>
          <p:nvPr/>
        </p:nvSpPr>
        <p:spPr>
          <a:xfrm>
            <a:off x="533400" y="4648200"/>
            <a:ext cx="81534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Could variable rates in different societies reflect different genetic predispositions?</a:t>
            </a:r>
            <a:endParaRPr lang="en-US" dirty="0"/>
          </a:p>
        </p:txBody>
      </p:sp>
      <p:sp>
        <p:nvSpPr>
          <p:cNvPr id="6" name="Rectangle 5"/>
          <p:cNvSpPr/>
          <p:nvPr/>
        </p:nvSpPr>
        <p:spPr>
          <a:xfrm>
            <a:off x="381000" y="1981200"/>
            <a:ext cx="86106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If suicide rates differ by country, but are fairly constant within countries, what does that mean?</a:t>
            </a:r>
            <a:endParaRPr lang="en-US" sz="3200" dirty="0"/>
          </a:p>
        </p:txBody>
      </p:sp>
      <p:sp>
        <p:nvSpPr>
          <p:cNvPr id="7" name="Footer Placeholder 6"/>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Rates</a:t>
            </a:r>
            <a:endParaRPr lang="en-US" dirty="0"/>
          </a:p>
        </p:txBody>
      </p:sp>
      <p:sp>
        <p:nvSpPr>
          <p:cNvPr id="3" name="Content Placeholder 2"/>
          <p:cNvSpPr>
            <a:spLocks noGrp="1"/>
          </p:cNvSpPr>
          <p:nvPr>
            <p:ph sz="quarter" idx="1"/>
          </p:nvPr>
        </p:nvSpPr>
        <p:spPr/>
        <p:txBody>
          <a:bodyPr/>
          <a:lstStyle/>
          <a:p>
            <a:r>
              <a:rPr lang="en-US" dirty="0" smtClean="0"/>
              <a:t>Each society has a definite aptitude for suicide</a:t>
            </a:r>
          </a:p>
          <a:p>
            <a:r>
              <a:rPr lang="en-US" dirty="0" smtClean="0"/>
              <a:t>Aptitude is measured by taking the proportion between the total number of voluntary deaths and the population of every age and sex:</a:t>
            </a:r>
          </a:p>
          <a:p>
            <a:pPr lvl="1"/>
            <a:endParaRPr lang="en-US" dirty="0" smtClean="0"/>
          </a:p>
          <a:p>
            <a:pPr lvl="1"/>
            <a:endParaRPr lang="en-US" dirty="0" smtClean="0"/>
          </a:p>
          <a:p>
            <a:pPr lvl="1"/>
            <a:endParaRPr lang="en-US" dirty="0" smtClean="0"/>
          </a:p>
          <a:p>
            <a:pPr lvl="1"/>
            <a:r>
              <a:rPr lang="en-US" dirty="0" smtClean="0"/>
              <a:t>The rate of mortality through suicide, characteristic of the society under consideration</a:t>
            </a:r>
            <a:endParaRPr lang="en-US" dirty="0"/>
          </a:p>
        </p:txBody>
      </p:sp>
      <p:graphicFrame>
        <p:nvGraphicFramePr>
          <p:cNvPr id="4" name="Object 3"/>
          <p:cNvGraphicFramePr>
            <a:graphicFrameLocks noChangeAspect="1"/>
          </p:cNvGraphicFramePr>
          <p:nvPr/>
        </p:nvGraphicFramePr>
        <p:xfrm>
          <a:off x="1143000" y="2971800"/>
          <a:ext cx="6823364" cy="1143000"/>
        </p:xfrm>
        <a:graphic>
          <a:graphicData uri="http://schemas.openxmlformats.org/presentationml/2006/ole">
            <p:oleObj spid="_x0000_s1026" name="Equation" r:id="rId3" imgW="2501640" imgH="419040" progId="Equation.3">
              <p:embed/>
            </p:oleObj>
          </a:graphicData>
        </a:graphic>
      </p:graphicFrame>
      <p:sp>
        <p:nvSpPr>
          <p:cNvPr id="5" name="Footer Placeholder 4"/>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Table II – Comparative Variations of the Rate of Mortality by Suicide and the Rate of General Mortality - France</a:t>
            </a:r>
            <a:endParaRPr lang="en-US" sz="2000" dirty="0"/>
          </a:p>
        </p:txBody>
      </p:sp>
      <p:graphicFrame>
        <p:nvGraphicFramePr>
          <p:cNvPr id="4" name="Content Placeholder 3"/>
          <p:cNvGraphicFramePr>
            <a:graphicFrameLocks noGrp="1"/>
          </p:cNvGraphicFramePr>
          <p:nvPr>
            <p:ph sz="quarter" idx="1"/>
          </p:nvPr>
        </p:nvGraphicFramePr>
        <p:xfrm>
          <a:off x="457200" y="1600200"/>
          <a:ext cx="8305800" cy="4251960"/>
        </p:xfrm>
        <a:graphic>
          <a:graphicData uri="http://schemas.openxmlformats.org/drawingml/2006/table">
            <a:tbl>
              <a:tblPr firstRow="1" bandRow="1">
                <a:tableStyleId>{5C22544A-7EE6-4342-B048-85BDC9FD1C3A}</a:tableStyleId>
              </a:tblPr>
              <a:tblGrid>
                <a:gridCol w="1066800"/>
                <a:gridCol w="1524000"/>
                <a:gridCol w="1562100"/>
                <a:gridCol w="1104900"/>
                <a:gridCol w="1524000"/>
                <a:gridCol w="1524000"/>
              </a:tblGrid>
              <a:tr h="370840">
                <a:tc>
                  <a:txBody>
                    <a:bodyPr/>
                    <a:lstStyle/>
                    <a:p>
                      <a:pPr algn="ctr"/>
                      <a:r>
                        <a:rPr lang="en-US" dirty="0">
                          <a:latin typeface="Arial"/>
                        </a:rPr>
                        <a:t>Period 1841-46</a:t>
                      </a:r>
                    </a:p>
                  </a:txBody>
                  <a:tcPr anchor="ctr"/>
                </a:tc>
                <a:tc>
                  <a:txBody>
                    <a:bodyPr/>
                    <a:lstStyle/>
                    <a:p>
                      <a:pPr algn="ctr"/>
                      <a:r>
                        <a:rPr lang="en-US" dirty="0">
                          <a:latin typeface="Arial"/>
                        </a:rPr>
                        <a:t>Suicides per 100,000 Inhabitants</a:t>
                      </a:r>
                    </a:p>
                  </a:txBody>
                  <a:tcPr anchor="ctr"/>
                </a:tc>
                <a:tc>
                  <a:txBody>
                    <a:bodyPr/>
                    <a:lstStyle/>
                    <a:p>
                      <a:pPr algn="ctr"/>
                      <a:r>
                        <a:rPr lang="en-US" dirty="0">
                          <a:latin typeface="Arial"/>
                        </a:rPr>
                        <a:t>Deaths per 1,000 Inhabitants</a:t>
                      </a:r>
                    </a:p>
                  </a:txBody>
                  <a:tcPr anchor="ctr"/>
                </a:tc>
                <a:tc>
                  <a:txBody>
                    <a:bodyPr/>
                    <a:lstStyle/>
                    <a:p>
                      <a:pPr algn="ctr"/>
                      <a:r>
                        <a:rPr lang="en-US" dirty="0">
                          <a:latin typeface="Arial"/>
                        </a:rPr>
                        <a:t>Period 1849-55</a:t>
                      </a:r>
                    </a:p>
                  </a:txBody>
                  <a:tcPr anchor="ctr"/>
                </a:tc>
                <a:tc>
                  <a:txBody>
                    <a:bodyPr/>
                    <a:lstStyle/>
                    <a:p>
                      <a:pPr algn="ctr"/>
                      <a:r>
                        <a:rPr lang="en-US" dirty="0">
                          <a:latin typeface="Arial"/>
                        </a:rPr>
                        <a:t>Suicides per 100,000 Inhabitants</a:t>
                      </a:r>
                    </a:p>
                  </a:txBody>
                  <a:tcPr anchor="ctr"/>
                </a:tc>
                <a:tc>
                  <a:txBody>
                    <a:bodyPr/>
                    <a:lstStyle/>
                    <a:p>
                      <a:pPr algn="ctr"/>
                      <a:r>
                        <a:rPr lang="en-US" dirty="0">
                          <a:latin typeface="Arial"/>
                        </a:rPr>
                        <a:t>Deaths per 1,000 Inhabitants</a:t>
                      </a:r>
                    </a:p>
                  </a:txBody>
                  <a:tcPr anchor="ctr"/>
                </a:tc>
              </a:tr>
              <a:tr h="370840">
                <a:tc>
                  <a:txBody>
                    <a:bodyPr/>
                    <a:lstStyle/>
                    <a:p>
                      <a:pPr algn="ctr"/>
                      <a:r>
                        <a:rPr lang="en-US" dirty="0">
                          <a:latin typeface="Arial"/>
                        </a:rPr>
                        <a:t>1841</a:t>
                      </a:r>
                    </a:p>
                  </a:txBody>
                  <a:tcPr anchor="ctr"/>
                </a:tc>
                <a:tc>
                  <a:txBody>
                    <a:bodyPr/>
                    <a:lstStyle/>
                    <a:p>
                      <a:pPr algn="ctr"/>
                      <a:r>
                        <a:rPr lang="en-US" dirty="0">
                          <a:latin typeface="Arial"/>
                        </a:rPr>
                        <a:t>8.2</a:t>
                      </a:r>
                    </a:p>
                  </a:txBody>
                  <a:tcPr anchor="ctr"/>
                </a:tc>
                <a:tc>
                  <a:txBody>
                    <a:bodyPr/>
                    <a:lstStyle/>
                    <a:p>
                      <a:pPr algn="ctr"/>
                      <a:r>
                        <a:rPr lang="en-US">
                          <a:latin typeface="Arial"/>
                        </a:rPr>
                        <a:t>23.2</a:t>
                      </a:r>
                    </a:p>
                  </a:txBody>
                  <a:tcPr anchor="ctr"/>
                </a:tc>
                <a:tc>
                  <a:txBody>
                    <a:bodyPr/>
                    <a:lstStyle/>
                    <a:p>
                      <a:pPr algn="ctr"/>
                      <a:r>
                        <a:rPr lang="en-US" dirty="0">
                          <a:latin typeface="Arial"/>
                        </a:rPr>
                        <a:t>1849</a:t>
                      </a:r>
                    </a:p>
                  </a:txBody>
                  <a:tcPr anchor="ctr"/>
                </a:tc>
                <a:tc>
                  <a:txBody>
                    <a:bodyPr/>
                    <a:lstStyle/>
                    <a:p>
                      <a:pPr algn="ctr"/>
                      <a:r>
                        <a:rPr lang="en-US">
                          <a:latin typeface="Arial"/>
                        </a:rPr>
                        <a:t>10.0</a:t>
                      </a:r>
                    </a:p>
                  </a:txBody>
                  <a:tcPr anchor="ctr"/>
                </a:tc>
                <a:tc>
                  <a:txBody>
                    <a:bodyPr/>
                    <a:lstStyle/>
                    <a:p>
                      <a:pPr algn="ctr"/>
                      <a:r>
                        <a:rPr lang="en-US">
                          <a:latin typeface="Arial"/>
                        </a:rPr>
                        <a:t>27.3</a:t>
                      </a:r>
                    </a:p>
                  </a:txBody>
                  <a:tcPr anchor="ctr"/>
                </a:tc>
              </a:tr>
              <a:tr h="370840">
                <a:tc>
                  <a:txBody>
                    <a:bodyPr/>
                    <a:lstStyle/>
                    <a:p>
                      <a:pPr algn="ctr"/>
                      <a:r>
                        <a:rPr lang="en-US" dirty="0">
                          <a:latin typeface="Arial"/>
                        </a:rPr>
                        <a:t>1842</a:t>
                      </a:r>
                    </a:p>
                  </a:txBody>
                  <a:tcPr anchor="ctr"/>
                </a:tc>
                <a:tc>
                  <a:txBody>
                    <a:bodyPr/>
                    <a:lstStyle/>
                    <a:p>
                      <a:pPr algn="ctr"/>
                      <a:r>
                        <a:rPr lang="en-US" dirty="0">
                          <a:latin typeface="Arial"/>
                        </a:rPr>
                        <a:t>8.3</a:t>
                      </a:r>
                    </a:p>
                  </a:txBody>
                  <a:tcPr anchor="ctr"/>
                </a:tc>
                <a:tc>
                  <a:txBody>
                    <a:bodyPr/>
                    <a:lstStyle/>
                    <a:p>
                      <a:pPr algn="ctr"/>
                      <a:r>
                        <a:rPr lang="en-US">
                          <a:latin typeface="Arial"/>
                        </a:rPr>
                        <a:t>24.0</a:t>
                      </a:r>
                    </a:p>
                  </a:txBody>
                  <a:tcPr anchor="ctr"/>
                </a:tc>
                <a:tc>
                  <a:txBody>
                    <a:bodyPr/>
                    <a:lstStyle/>
                    <a:p>
                      <a:pPr algn="ctr"/>
                      <a:r>
                        <a:rPr lang="en-US" dirty="0">
                          <a:latin typeface="Arial"/>
                        </a:rPr>
                        <a:t>1850</a:t>
                      </a:r>
                    </a:p>
                  </a:txBody>
                  <a:tcPr anchor="ctr"/>
                </a:tc>
                <a:tc>
                  <a:txBody>
                    <a:bodyPr/>
                    <a:lstStyle/>
                    <a:p>
                      <a:pPr algn="ctr"/>
                      <a:r>
                        <a:rPr lang="en-US">
                          <a:latin typeface="Arial"/>
                        </a:rPr>
                        <a:t>10.1</a:t>
                      </a:r>
                    </a:p>
                  </a:txBody>
                  <a:tcPr anchor="ctr"/>
                </a:tc>
                <a:tc>
                  <a:txBody>
                    <a:bodyPr/>
                    <a:lstStyle/>
                    <a:p>
                      <a:pPr algn="ctr"/>
                      <a:r>
                        <a:rPr lang="en-US">
                          <a:latin typeface="Arial"/>
                        </a:rPr>
                        <a:t>21.4</a:t>
                      </a:r>
                    </a:p>
                  </a:txBody>
                  <a:tcPr anchor="ctr"/>
                </a:tc>
              </a:tr>
              <a:tr h="370840">
                <a:tc>
                  <a:txBody>
                    <a:bodyPr/>
                    <a:lstStyle/>
                    <a:p>
                      <a:pPr algn="ctr"/>
                      <a:r>
                        <a:rPr lang="en-US" dirty="0">
                          <a:latin typeface="Arial"/>
                        </a:rPr>
                        <a:t>1843</a:t>
                      </a:r>
                    </a:p>
                  </a:txBody>
                  <a:tcPr anchor="ctr"/>
                </a:tc>
                <a:tc>
                  <a:txBody>
                    <a:bodyPr/>
                    <a:lstStyle/>
                    <a:p>
                      <a:pPr algn="ctr"/>
                      <a:r>
                        <a:rPr lang="en-US" dirty="0">
                          <a:latin typeface="Arial"/>
                        </a:rPr>
                        <a:t>8.7</a:t>
                      </a:r>
                    </a:p>
                  </a:txBody>
                  <a:tcPr anchor="ctr"/>
                </a:tc>
                <a:tc>
                  <a:txBody>
                    <a:bodyPr/>
                    <a:lstStyle/>
                    <a:p>
                      <a:pPr algn="ctr"/>
                      <a:r>
                        <a:rPr lang="en-US" dirty="0">
                          <a:latin typeface="Arial"/>
                        </a:rPr>
                        <a:t>23.1</a:t>
                      </a:r>
                    </a:p>
                  </a:txBody>
                  <a:tcPr anchor="ctr"/>
                </a:tc>
                <a:tc>
                  <a:txBody>
                    <a:bodyPr/>
                    <a:lstStyle/>
                    <a:p>
                      <a:pPr algn="ctr"/>
                      <a:r>
                        <a:rPr lang="en-US" dirty="0">
                          <a:latin typeface="Arial"/>
                        </a:rPr>
                        <a:t>1851</a:t>
                      </a:r>
                    </a:p>
                  </a:txBody>
                  <a:tcPr anchor="ctr"/>
                </a:tc>
                <a:tc>
                  <a:txBody>
                    <a:bodyPr/>
                    <a:lstStyle/>
                    <a:p>
                      <a:pPr algn="ctr"/>
                      <a:r>
                        <a:rPr lang="en-US">
                          <a:latin typeface="Arial"/>
                        </a:rPr>
                        <a:t>10.0</a:t>
                      </a:r>
                    </a:p>
                  </a:txBody>
                  <a:tcPr anchor="ctr"/>
                </a:tc>
                <a:tc>
                  <a:txBody>
                    <a:bodyPr/>
                    <a:lstStyle/>
                    <a:p>
                      <a:pPr algn="ctr"/>
                      <a:r>
                        <a:rPr lang="en-US">
                          <a:latin typeface="Arial"/>
                        </a:rPr>
                        <a:t>22.3</a:t>
                      </a:r>
                    </a:p>
                  </a:txBody>
                  <a:tcPr anchor="ctr"/>
                </a:tc>
              </a:tr>
              <a:tr h="370840">
                <a:tc>
                  <a:txBody>
                    <a:bodyPr/>
                    <a:lstStyle/>
                    <a:p>
                      <a:pPr algn="ctr"/>
                      <a:r>
                        <a:rPr lang="en-US" dirty="0">
                          <a:latin typeface="Arial"/>
                        </a:rPr>
                        <a:t>1844</a:t>
                      </a:r>
                    </a:p>
                  </a:txBody>
                  <a:tcPr anchor="ctr"/>
                </a:tc>
                <a:tc>
                  <a:txBody>
                    <a:bodyPr/>
                    <a:lstStyle/>
                    <a:p>
                      <a:pPr algn="ctr"/>
                      <a:r>
                        <a:rPr lang="en-US">
                          <a:latin typeface="Arial"/>
                        </a:rPr>
                        <a:t>3.5</a:t>
                      </a:r>
                    </a:p>
                  </a:txBody>
                  <a:tcPr anchor="ctr"/>
                </a:tc>
                <a:tc>
                  <a:txBody>
                    <a:bodyPr/>
                    <a:lstStyle/>
                    <a:p>
                      <a:pPr algn="ctr"/>
                      <a:r>
                        <a:rPr lang="en-US" dirty="0">
                          <a:latin typeface="Arial"/>
                        </a:rPr>
                        <a:t>22.1</a:t>
                      </a:r>
                    </a:p>
                  </a:txBody>
                  <a:tcPr anchor="ctr"/>
                </a:tc>
                <a:tc>
                  <a:txBody>
                    <a:bodyPr/>
                    <a:lstStyle/>
                    <a:p>
                      <a:pPr algn="ctr"/>
                      <a:r>
                        <a:rPr lang="en-US" dirty="0">
                          <a:latin typeface="Arial"/>
                        </a:rPr>
                        <a:t>1852</a:t>
                      </a:r>
                    </a:p>
                  </a:txBody>
                  <a:tcPr anchor="ctr"/>
                </a:tc>
                <a:tc>
                  <a:txBody>
                    <a:bodyPr/>
                    <a:lstStyle/>
                    <a:p>
                      <a:pPr algn="ctr"/>
                      <a:r>
                        <a:rPr lang="en-US">
                          <a:latin typeface="Arial"/>
                        </a:rPr>
                        <a:t>10.5</a:t>
                      </a:r>
                    </a:p>
                  </a:txBody>
                  <a:tcPr anchor="ctr"/>
                </a:tc>
                <a:tc>
                  <a:txBody>
                    <a:bodyPr/>
                    <a:lstStyle/>
                    <a:p>
                      <a:pPr algn="ctr"/>
                      <a:r>
                        <a:rPr lang="en-US">
                          <a:latin typeface="Arial"/>
                        </a:rPr>
                        <a:t>22.5</a:t>
                      </a:r>
                    </a:p>
                  </a:txBody>
                  <a:tcPr anchor="ctr"/>
                </a:tc>
              </a:tr>
              <a:tr h="370840">
                <a:tc>
                  <a:txBody>
                    <a:bodyPr/>
                    <a:lstStyle/>
                    <a:p>
                      <a:pPr algn="ctr"/>
                      <a:r>
                        <a:rPr lang="en-US" dirty="0">
                          <a:latin typeface="Arial"/>
                        </a:rPr>
                        <a:t>1845</a:t>
                      </a:r>
                    </a:p>
                  </a:txBody>
                  <a:tcPr anchor="ctr"/>
                </a:tc>
                <a:tc>
                  <a:txBody>
                    <a:bodyPr/>
                    <a:lstStyle/>
                    <a:p>
                      <a:pPr algn="ctr"/>
                      <a:r>
                        <a:rPr lang="en-US">
                          <a:latin typeface="Arial"/>
                        </a:rPr>
                        <a:t>8.8</a:t>
                      </a:r>
                    </a:p>
                  </a:txBody>
                  <a:tcPr anchor="ctr"/>
                </a:tc>
                <a:tc>
                  <a:txBody>
                    <a:bodyPr/>
                    <a:lstStyle/>
                    <a:p>
                      <a:pPr algn="ctr"/>
                      <a:r>
                        <a:rPr lang="en-US" dirty="0">
                          <a:latin typeface="Arial"/>
                        </a:rPr>
                        <a:t>21.2</a:t>
                      </a:r>
                    </a:p>
                  </a:txBody>
                  <a:tcPr anchor="ctr"/>
                </a:tc>
                <a:tc>
                  <a:txBody>
                    <a:bodyPr/>
                    <a:lstStyle/>
                    <a:p>
                      <a:pPr algn="ctr"/>
                      <a:r>
                        <a:rPr lang="en-US" dirty="0">
                          <a:latin typeface="Arial"/>
                        </a:rPr>
                        <a:t>1853</a:t>
                      </a:r>
                    </a:p>
                  </a:txBody>
                  <a:tcPr anchor="ctr"/>
                </a:tc>
                <a:tc>
                  <a:txBody>
                    <a:bodyPr/>
                    <a:lstStyle/>
                    <a:p>
                      <a:pPr algn="ctr"/>
                      <a:r>
                        <a:rPr lang="en-US" dirty="0">
                          <a:latin typeface="Arial"/>
                        </a:rPr>
                        <a:t>9.4</a:t>
                      </a:r>
                    </a:p>
                  </a:txBody>
                  <a:tcPr anchor="ctr"/>
                </a:tc>
                <a:tc>
                  <a:txBody>
                    <a:bodyPr/>
                    <a:lstStyle/>
                    <a:p>
                      <a:pPr algn="ctr"/>
                      <a:r>
                        <a:rPr lang="en-US">
                          <a:latin typeface="Arial"/>
                        </a:rPr>
                        <a:t>22.0</a:t>
                      </a:r>
                    </a:p>
                  </a:txBody>
                  <a:tcPr anchor="ctr"/>
                </a:tc>
              </a:tr>
              <a:tr h="370840">
                <a:tc>
                  <a:txBody>
                    <a:bodyPr/>
                    <a:lstStyle/>
                    <a:p>
                      <a:pPr algn="ctr"/>
                      <a:r>
                        <a:rPr lang="en-US" dirty="0">
                          <a:latin typeface="Arial"/>
                        </a:rPr>
                        <a:t>1846</a:t>
                      </a:r>
                    </a:p>
                  </a:txBody>
                  <a:tcPr anchor="ctr"/>
                </a:tc>
                <a:tc>
                  <a:txBody>
                    <a:bodyPr/>
                    <a:lstStyle/>
                    <a:p>
                      <a:pPr algn="ctr"/>
                      <a:r>
                        <a:rPr lang="en-US">
                          <a:latin typeface="Arial"/>
                        </a:rPr>
                        <a:t>8.7</a:t>
                      </a:r>
                    </a:p>
                  </a:txBody>
                  <a:tcPr anchor="ctr"/>
                </a:tc>
                <a:tc>
                  <a:txBody>
                    <a:bodyPr/>
                    <a:lstStyle/>
                    <a:p>
                      <a:pPr algn="ctr"/>
                      <a:r>
                        <a:rPr lang="en-US">
                          <a:latin typeface="Arial"/>
                        </a:rPr>
                        <a:t>23.2</a:t>
                      </a:r>
                    </a:p>
                  </a:txBody>
                  <a:tcPr anchor="ctr"/>
                </a:tc>
                <a:tc>
                  <a:txBody>
                    <a:bodyPr/>
                    <a:lstStyle/>
                    <a:p>
                      <a:pPr algn="ctr"/>
                      <a:r>
                        <a:rPr lang="en-US" dirty="0">
                          <a:latin typeface="Arial"/>
                        </a:rPr>
                        <a:t>1854</a:t>
                      </a:r>
                    </a:p>
                  </a:txBody>
                  <a:tcPr anchor="ctr"/>
                </a:tc>
                <a:tc>
                  <a:txBody>
                    <a:bodyPr/>
                    <a:lstStyle/>
                    <a:p>
                      <a:pPr algn="ctr"/>
                      <a:r>
                        <a:rPr lang="en-US" dirty="0">
                          <a:latin typeface="Arial"/>
                        </a:rPr>
                        <a:t>10.2</a:t>
                      </a:r>
                    </a:p>
                  </a:txBody>
                  <a:tcPr anchor="ctr"/>
                </a:tc>
                <a:tc>
                  <a:txBody>
                    <a:bodyPr/>
                    <a:lstStyle/>
                    <a:p>
                      <a:pPr algn="ctr"/>
                      <a:r>
                        <a:rPr lang="en-US">
                          <a:latin typeface="Arial"/>
                        </a:rPr>
                        <a:t>27.4</a:t>
                      </a:r>
                    </a:p>
                  </a:txBody>
                  <a:tcPr anchor="ctr"/>
                </a:tc>
              </a:tr>
              <a:tr h="370840">
                <a:tc>
                  <a:txBody>
                    <a:bodyPr/>
                    <a:lstStyle/>
                    <a:p>
                      <a:pPr algn="ctr"/>
                      <a:endParaRPr lang="en-US" dirty="0">
                        <a:latin typeface="Arial"/>
                      </a:endParaRPr>
                    </a:p>
                  </a:txBody>
                  <a:tcPr anchor="ctr"/>
                </a:tc>
                <a:tc>
                  <a:txBody>
                    <a:bodyPr/>
                    <a:lstStyle/>
                    <a:p>
                      <a:pPr algn="ctr"/>
                      <a:endParaRPr lang="en-US" dirty="0">
                        <a:latin typeface="Arial"/>
                      </a:endParaRPr>
                    </a:p>
                  </a:txBody>
                  <a:tcPr anchor="ctr"/>
                </a:tc>
                <a:tc>
                  <a:txBody>
                    <a:bodyPr/>
                    <a:lstStyle/>
                    <a:p>
                      <a:pPr algn="ctr"/>
                      <a:endParaRPr lang="en-US" dirty="0">
                        <a:latin typeface="Arial"/>
                      </a:endParaRPr>
                    </a:p>
                  </a:txBody>
                  <a:tcPr anchor="ctr"/>
                </a:tc>
                <a:tc>
                  <a:txBody>
                    <a:bodyPr/>
                    <a:lstStyle/>
                    <a:p>
                      <a:pPr algn="ctr"/>
                      <a:r>
                        <a:rPr lang="en-US" dirty="0">
                          <a:latin typeface="Arial"/>
                        </a:rPr>
                        <a:t>1855</a:t>
                      </a:r>
                    </a:p>
                  </a:txBody>
                  <a:tcPr anchor="ctr"/>
                </a:tc>
                <a:tc>
                  <a:txBody>
                    <a:bodyPr/>
                    <a:lstStyle/>
                    <a:p>
                      <a:pPr algn="ctr"/>
                      <a:r>
                        <a:rPr lang="en-US" dirty="0">
                          <a:latin typeface="Arial"/>
                        </a:rPr>
                        <a:t>10.5</a:t>
                      </a:r>
                    </a:p>
                  </a:txBody>
                  <a:tcPr anchor="ctr"/>
                </a:tc>
                <a:tc>
                  <a:txBody>
                    <a:bodyPr/>
                    <a:lstStyle/>
                    <a:p>
                      <a:pPr algn="ctr"/>
                      <a:r>
                        <a:rPr lang="en-US">
                          <a:latin typeface="Arial"/>
                        </a:rPr>
                        <a:t>25.9</a:t>
                      </a:r>
                    </a:p>
                  </a:txBody>
                  <a:tcPr anchor="ctr"/>
                </a:tc>
              </a:tr>
              <a:tr h="370840">
                <a:tc>
                  <a:txBody>
                    <a:bodyPr/>
                    <a:lstStyle/>
                    <a:p>
                      <a:pPr algn="ctr"/>
                      <a:endParaRPr lang="en-US" dirty="0">
                        <a:latin typeface="Arial"/>
                      </a:endParaRPr>
                    </a:p>
                  </a:txBody>
                  <a:tcPr anchor="ctr"/>
                </a:tc>
                <a:tc>
                  <a:txBody>
                    <a:bodyPr/>
                    <a:lstStyle/>
                    <a:p>
                      <a:pPr algn="ctr"/>
                      <a:endParaRPr lang="en-US">
                        <a:latin typeface="Arial"/>
                      </a:endParaRPr>
                    </a:p>
                  </a:txBody>
                  <a:tcPr anchor="ctr"/>
                </a:tc>
                <a:tc>
                  <a:txBody>
                    <a:bodyPr/>
                    <a:lstStyle/>
                    <a:p>
                      <a:pPr algn="ctr"/>
                      <a:endParaRPr lang="en-US" dirty="0">
                        <a:latin typeface="Arial"/>
                      </a:endParaRPr>
                    </a:p>
                  </a:txBody>
                  <a:tcPr anchor="ctr"/>
                </a:tc>
                <a:tc>
                  <a:txBody>
                    <a:bodyPr/>
                    <a:lstStyle/>
                    <a:p>
                      <a:pPr algn="ctr"/>
                      <a:endParaRPr lang="en-US" dirty="0">
                        <a:latin typeface="Arial"/>
                      </a:endParaRPr>
                    </a:p>
                  </a:txBody>
                  <a:tcPr anchor="ctr"/>
                </a:tc>
                <a:tc>
                  <a:txBody>
                    <a:bodyPr/>
                    <a:lstStyle/>
                    <a:p>
                      <a:pPr algn="ctr"/>
                      <a:endParaRPr lang="en-US" dirty="0">
                        <a:latin typeface="Arial"/>
                      </a:endParaRPr>
                    </a:p>
                  </a:txBody>
                  <a:tcPr anchor="ctr"/>
                </a:tc>
                <a:tc>
                  <a:txBody>
                    <a:bodyPr/>
                    <a:lstStyle/>
                    <a:p>
                      <a:pPr algn="ctr"/>
                      <a:endParaRPr lang="en-US" dirty="0">
                        <a:latin typeface="Arial"/>
                      </a:endParaRPr>
                    </a:p>
                  </a:txBody>
                  <a:tcPr anchor="ctr"/>
                </a:tc>
              </a:tr>
              <a:tr h="370840">
                <a:tc>
                  <a:txBody>
                    <a:bodyPr/>
                    <a:lstStyle/>
                    <a:p>
                      <a:pPr algn="ctr"/>
                      <a:r>
                        <a:rPr lang="en-US" dirty="0" smtClean="0">
                          <a:latin typeface="Arial"/>
                        </a:rPr>
                        <a:t>Ave.</a:t>
                      </a:r>
                      <a:endParaRPr lang="en-US" dirty="0">
                        <a:latin typeface="Arial"/>
                      </a:endParaRPr>
                    </a:p>
                  </a:txBody>
                  <a:tcPr anchor="ctr"/>
                </a:tc>
                <a:tc>
                  <a:txBody>
                    <a:bodyPr/>
                    <a:lstStyle/>
                    <a:p>
                      <a:pPr algn="ctr"/>
                      <a:r>
                        <a:rPr lang="en-US">
                          <a:latin typeface="Arial"/>
                        </a:rPr>
                        <a:t>8.5</a:t>
                      </a:r>
                    </a:p>
                  </a:txBody>
                  <a:tcPr anchor="ctr"/>
                </a:tc>
                <a:tc>
                  <a:txBody>
                    <a:bodyPr/>
                    <a:lstStyle/>
                    <a:p>
                      <a:pPr algn="ctr"/>
                      <a:r>
                        <a:rPr lang="en-US">
                          <a:latin typeface="Arial"/>
                        </a:rPr>
                        <a:t>22.8</a:t>
                      </a:r>
                    </a:p>
                  </a:txBody>
                  <a:tcPr anchor="ctr"/>
                </a:tc>
                <a:tc>
                  <a:txBody>
                    <a:bodyPr/>
                    <a:lstStyle/>
                    <a:p>
                      <a:pPr algn="ctr"/>
                      <a:r>
                        <a:rPr lang="en-US" dirty="0" smtClean="0">
                          <a:latin typeface="Arial"/>
                        </a:rPr>
                        <a:t>Ave.</a:t>
                      </a:r>
                      <a:endParaRPr lang="en-US" dirty="0">
                        <a:latin typeface="Arial"/>
                      </a:endParaRPr>
                    </a:p>
                  </a:txBody>
                  <a:tcPr anchor="ctr"/>
                </a:tc>
                <a:tc>
                  <a:txBody>
                    <a:bodyPr/>
                    <a:lstStyle/>
                    <a:p>
                      <a:pPr algn="ctr"/>
                      <a:r>
                        <a:rPr lang="en-US" dirty="0">
                          <a:latin typeface="Arial"/>
                        </a:rPr>
                        <a:t>10.1</a:t>
                      </a:r>
                    </a:p>
                  </a:txBody>
                  <a:tcPr anchor="ctr"/>
                </a:tc>
                <a:tc>
                  <a:txBody>
                    <a:bodyPr/>
                    <a:lstStyle/>
                    <a:p>
                      <a:pPr algn="ctr"/>
                      <a:r>
                        <a:rPr lang="en-US" dirty="0">
                          <a:latin typeface="Arial"/>
                        </a:rPr>
                        <a:t>24.1</a:t>
                      </a:r>
                    </a:p>
                  </a:txBody>
                  <a:tcPr anchor="ctr"/>
                </a:tc>
              </a:tr>
            </a:tbl>
          </a:graphicData>
        </a:graphic>
      </p:graphicFrame>
      <p:sp>
        <p:nvSpPr>
          <p:cNvPr id="5" name="Footer Placeholder 4"/>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Table II – Comparative Variations of the Rate of Mortality by Suicide and the Rate of General Mortality</a:t>
            </a:r>
            <a:endParaRPr lang="en-US" sz="2000" dirty="0"/>
          </a:p>
        </p:txBody>
      </p:sp>
      <p:graphicFrame>
        <p:nvGraphicFramePr>
          <p:cNvPr id="4" name="Content Placeholder 3"/>
          <p:cNvGraphicFramePr>
            <a:graphicFrameLocks noGrp="1"/>
          </p:cNvGraphicFramePr>
          <p:nvPr>
            <p:ph sz="quarter" idx="1"/>
          </p:nvPr>
        </p:nvGraphicFramePr>
        <p:xfrm>
          <a:off x="457200" y="1219200"/>
          <a:ext cx="8229601" cy="3235960"/>
        </p:xfrm>
        <a:graphic>
          <a:graphicData uri="http://schemas.openxmlformats.org/drawingml/2006/table">
            <a:tbl>
              <a:tblPr firstRow="1" bandRow="1">
                <a:tableStyleId>{5C22544A-7EE6-4342-B048-85BDC9FD1C3A}</a:tableStyleId>
              </a:tblPr>
              <a:tblGrid>
                <a:gridCol w="2114026"/>
                <a:gridCol w="3020037"/>
                <a:gridCol w="3095538"/>
              </a:tblGrid>
              <a:tr h="370840">
                <a:tc>
                  <a:txBody>
                    <a:bodyPr/>
                    <a:lstStyle/>
                    <a:p>
                      <a:pPr algn="ctr"/>
                      <a:r>
                        <a:rPr lang="en-US" dirty="0">
                          <a:latin typeface="Arial"/>
                        </a:rPr>
                        <a:t>Period 1856-60</a:t>
                      </a:r>
                    </a:p>
                  </a:txBody>
                  <a:tcPr anchor="ctr"/>
                </a:tc>
                <a:tc>
                  <a:txBody>
                    <a:bodyPr/>
                    <a:lstStyle/>
                    <a:p>
                      <a:pPr algn="ctr"/>
                      <a:r>
                        <a:rPr lang="en-US" dirty="0">
                          <a:latin typeface="Arial"/>
                        </a:rPr>
                        <a:t>Suicides per 100,000 Inhabitants</a:t>
                      </a:r>
                    </a:p>
                  </a:txBody>
                  <a:tcPr anchor="ctr"/>
                </a:tc>
                <a:tc>
                  <a:txBody>
                    <a:bodyPr/>
                    <a:lstStyle/>
                    <a:p>
                      <a:pPr algn="ctr"/>
                      <a:r>
                        <a:rPr lang="en-US" dirty="0">
                          <a:latin typeface="Arial"/>
                        </a:rPr>
                        <a:t>Deaths per 1,000 Inhabitants</a:t>
                      </a:r>
                    </a:p>
                  </a:txBody>
                  <a:tcPr anchor="ctr"/>
                </a:tc>
              </a:tr>
              <a:tr h="370840">
                <a:tc>
                  <a:txBody>
                    <a:bodyPr/>
                    <a:lstStyle/>
                    <a:p>
                      <a:pPr algn="ctr"/>
                      <a:r>
                        <a:rPr lang="en-US" dirty="0">
                          <a:latin typeface="Arial"/>
                        </a:rPr>
                        <a:t>1856</a:t>
                      </a:r>
                    </a:p>
                  </a:txBody>
                  <a:tcPr anchor="ctr"/>
                </a:tc>
                <a:tc>
                  <a:txBody>
                    <a:bodyPr/>
                    <a:lstStyle/>
                    <a:p>
                      <a:pPr algn="ctr"/>
                      <a:r>
                        <a:rPr lang="en-US" dirty="0">
                          <a:latin typeface="Arial"/>
                        </a:rPr>
                        <a:t>11.6</a:t>
                      </a:r>
                    </a:p>
                  </a:txBody>
                  <a:tcPr anchor="ctr"/>
                </a:tc>
                <a:tc>
                  <a:txBody>
                    <a:bodyPr/>
                    <a:lstStyle/>
                    <a:p>
                      <a:pPr algn="ctr"/>
                      <a:r>
                        <a:rPr lang="en-US">
                          <a:latin typeface="Arial"/>
                        </a:rPr>
                        <a:t>23.1</a:t>
                      </a:r>
                    </a:p>
                  </a:txBody>
                  <a:tcPr anchor="ctr"/>
                </a:tc>
              </a:tr>
              <a:tr h="370840">
                <a:tc>
                  <a:txBody>
                    <a:bodyPr/>
                    <a:lstStyle/>
                    <a:p>
                      <a:pPr algn="ctr"/>
                      <a:r>
                        <a:rPr lang="en-US">
                          <a:latin typeface="Arial"/>
                        </a:rPr>
                        <a:t>1857</a:t>
                      </a:r>
                    </a:p>
                  </a:txBody>
                  <a:tcPr anchor="ctr"/>
                </a:tc>
                <a:tc>
                  <a:txBody>
                    <a:bodyPr/>
                    <a:lstStyle/>
                    <a:p>
                      <a:pPr algn="ctr"/>
                      <a:r>
                        <a:rPr lang="en-US" dirty="0">
                          <a:latin typeface="Arial"/>
                        </a:rPr>
                        <a:t>10.9</a:t>
                      </a:r>
                    </a:p>
                  </a:txBody>
                  <a:tcPr anchor="ctr"/>
                </a:tc>
                <a:tc>
                  <a:txBody>
                    <a:bodyPr/>
                    <a:lstStyle/>
                    <a:p>
                      <a:pPr algn="ctr"/>
                      <a:r>
                        <a:rPr lang="en-US">
                          <a:latin typeface="Arial"/>
                        </a:rPr>
                        <a:t>23.7</a:t>
                      </a:r>
                    </a:p>
                  </a:txBody>
                  <a:tcPr anchor="ctr"/>
                </a:tc>
              </a:tr>
              <a:tr h="370840">
                <a:tc>
                  <a:txBody>
                    <a:bodyPr/>
                    <a:lstStyle/>
                    <a:p>
                      <a:pPr algn="ctr"/>
                      <a:r>
                        <a:rPr lang="en-US">
                          <a:latin typeface="Arial"/>
                        </a:rPr>
                        <a:t>1858</a:t>
                      </a:r>
                    </a:p>
                  </a:txBody>
                  <a:tcPr anchor="ctr"/>
                </a:tc>
                <a:tc>
                  <a:txBody>
                    <a:bodyPr/>
                    <a:lstStyle/>
                    <a:p>
                      <a:pPr algn="ctr"/>
                      <a:r>
                        <a:rPr lang="en-US" dirty="0">
                          <a:latin typeface="Arial"/>
                        </a:rPr>
                        <a:t>10.7</a:t>
                      </a:r>
                    </a:p>
                  </a:txBody>
                  <a:tcPr anchor="ctr"/>
                </a:tc>
                <a:tc>
                  <a:txBody>
                    <a:bodyPr/>
                    <a:lstStyle/>
                    <a:p>
                      <a:pPr algn="ctr"/>
                      <a:r>
                        <a:rPr lang="en-US">
                          <a:latin typeface="Arial"/>
                        </a:rPr>
                        <a:t>24.1</a:t>
                      </a:r>
                    </a:p>
                  </a:txBody>
                  <a:tcPr anchor="ctr"/>
                </a:tc>
              </a:tr>
              <a:tr h="370840">
                <a:tc>
                  <a:txBody>
                    <a:bodyPr/>
                    <a:lstStyle/>
                    <a:p>
                      <a:pPr algn="ctr"/>
                      <a:r>
                        <a:rPr lang="en-US">
                          <a:latin typeface="Arial"/>
                        </a:rPr>
                        <a:t>1859</a:t>
                      </a:r>
                    </a:p>
                  </a:txBody>
                  <a:tcPr anchor="ctr"/>
                </a:tc>
                <a:tc>
                  <a:txBody>
                    <a:bodyPr/>
                    <a:lstStyle/>
                    <a:p>
                      <a:pPr algn="ctr"/>
                      <a:r>
                        <a:rPr lang="en-US" dirty="0">
                          <a:latin typeface="Arial"/>
                        </a:rPr>
                        <a:t>11.1</a:t>
                      </a:r>
                    </a:p>
                  </a:txBody>
                  <a:tcPr anchor="ctr"/>
                </a:tc>
                <a:tc>
                  <a:txBody>
                    <a:bodyPr/>
                    <a:lstStyle/>
                    <a:p>
                      <a:pPr algn="ctr"/>
                      <a:r>
                        <a:rPr lang="en-US">
                          <a:latin typeface="Arial"/>
                        </a:rPr>
                        <a:t>26.8</a:t>
                      </a:r>
                    </a:p>
                  </a:txBody>
                  <a:tcPr anchor="ctr"/>
                </a:tc>
              </a:tr>
              <a:tr h="370840">
                <a:tc>
                  <a:txBody>
                    <a:bodyPr/>
                    <a:lstStyle/>
                    <a:p>
                      <a:pPr algn="ctr"/>
                      <a:r>
                        <a:rPr lang="en-US">
                          <a:latin typeface="Arial"/>
                        </a:rPr>
                        <a:t>1860</a:t>
                      </a:r>
                    </a:p>
                  </a:txBody>
                  <a:tcPr anchor="ctr"/>
                </a:tc>
                <a:tc>
                  <a:txBody>
                    <a:bodyPr/>
                    <a:lstStyle/>
                    <a:p>
                      <a:pPr algn="ctr"/>
                      <a:r>
                        <a:rPr lang="en-US" dirty="0">
                          <a:latin typeface="Arial"/>
                        </a:rPr>
                        <a:t>11.9</a:t>
                      </a:r>
                    </a:p>
                  </a:txBody>
                  <a:tcPr anchor="ctr"/>
                </a:tc>
                <a:tc>
                  <a:txBody>
                    <a:bodyPr/>
                    <a:lstStyle/>
                    <a:p>
                      <a:pPr algn="ctr"/>
                      <a:r>
                        <a:rPr lang="en-US">
                          <a:latin typeface="Arial"/>
                        </a:rPr>
                        <a:t>21.4</a:t>
                      </a:r>
                    </a:p>
                  </a:txBody>
                  <a:tcPr anchor="ctr"/>
                </a:tc>
              </a:tr>
              <a:tr h="370840">
                <a:tc>
                  <a:txBody>
                    <a:bodyPr/>
                    <a:lstStyle/>
                    <a:p>
                      <a:pPr algn="ctr"/>
                      <a:endParaRPr lang="en-US" dirty="0">
                        <a:latin typeface="Arial"/>
                      </a:endParaRPr>
                    </a:p>
                  </a:txBody>
                  <a:tcPr anchor="ctr"/>
                </a:tc>
                <a:tc>
                  <a:txBody>
                    <a:bodyPr/>
                    <a:lstStyle/>
                    <a:p>
                      <a:pPr algn="ctr"/>
                      <a:endParaRPr lang="en-US" dirty="0">
                        <a:latin typeface="Arial"/>
                      </a:endParaRPr>
                    </a:p>
                  </a:txBody>
                  <a:tcPr anchor="ctr"/>
                </a:tc>
                <a:tc>
                  <a:txBody>
                    <a:bodyPr/>
                    <a:lstStyle/>
                    <a:p>
                      <a:pPr algn="ctr"/>
                      <a:endParaRPr lang="en-US">
                        <a:latin typeface="Arial"/>
                      </a:endParaRPr>
                    </a:p>
                  </a:txBody>
                  <a:tcPr anchor="ctr"/>
                </a:tc>
              </a:tr>
              <a:tr h="370840">
                <a:tc>
                  <a:txBody>
                    <a:bodyPr/>
                    <a:lstStyle/>
                    <a:p>
                      <a:pPr algn="ctr"/>
                      <a:r>
                        <a:rPr lang="en-US" dirty="0">
                          <a:latin typeface="Arial"/>
                        </a:rPr>
                        <a:t>Averages</a:t>
                      </a:r>
                    </a:p>
                  </a:txBody>
                  <a:tcPr anchor="ctr"/>
                </a:tc>
                <a:tc>
                  <a:txBody>
                    <a:bodyPr/>
                    <a:lstStyle/>
                    <a:p>
                      <a:pPr algn="ctr"/>
                      <a:r>
                        <a:rPr lang="en-US">
                          <a:latin typeface="Arial"/>
                        </a:rPr>
                        <a:t>11.2</a:t>
                      </a:r>
                    </a:p>
                  </a:txBody>
                  <a:tcPr anchor="ctr"/>
                </a:tc>
                <a:tc>
                  <a:txBody>
                    <a:bodyPr/>
                    <a:lstStyle/>
                    <a:p>
                      <a:pPr algn="ctr"/>
                      <a:r>
                        <a:rPr lang="en-US" dirty="0">
                          <a:latin typeface="Arial"/>
                        </a:rPr>
                        <a:t>23.8</a:t>
                      </a:r>
                    </a:p>
                  </a:txBody>
                  <a:tcPr anchor="ctr"/>
                </a:tc>
              </a:tr>
            </a:tbl>
          </a:graphicData>
        </a:graphic>
      </p:graphicFrame>
      <p:sp>
        <p:nvSpPr>
          <p:cNvPr id="5" name="Rectangle 4"/>
          <p:cNvSpPr/>
          <p:nvPr/>
        </p:nvSpPr>
        <p:spPr>
          <a:xfrm>
            <a:off x="304800" y="4724400"/>
            <a:ext cx="8534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What’s the pattern you see?</a:t>
            </a:r>
          </a:p>
          <a:p>
            <a:pPr algn="ctr"/>
            <a:r>
              <a:rPr lang="en-US" sz="2800" dirty="0" smtClean="0"/>
              <a:t>Is suicide more stable than general mortality?</a:t>
            </a:r>
            <a:endParaRPr lang="en-US" sz="2800" dirty="0"/>
          </a:p>
        </p:txBody>
      </p:sp>
      <p:sp>
        <p:nvSpPr>
          <p:cNvPr id="6" name="Footer Placeholder 5"/>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Table III – Rate of Suicides per Million Inhabitants in the Different European Countries</a:t>
            </a:r>
            <a:endParaRPr lang="en-US" sz="2400" dirty="0"/>
          </a:p>
        </p:txBody>
      </p:sp>
      <p:graphicFrame>
        <p:nvGraphicFramePr>
          <p:cNvPr id="4" name="Content Placeholder 3"/>
          <p:cNvGraphicFramePr>
            <a:graphicFrameLocks noGrp="1"/>
          </p:cNvGraphicFramePr>
          <p:nvPr>
            <p:ph sz="quarter" idx="1"/>
          </p:nvPr>
        </p:nvGraphicFramePr>
        <p:xfrm>
          <a:off x="457200" y="1219200"/>
          <a:ext cx="8229599" cy="4719320"/>
        </p:xfrm>
        <a:graphic>
          <a:graphicData uri="http://schemas.openxmlformats.org/drawingml/2006/table">
            <a:tbl>
              <a:tblPr firstRow="1" bandRow="1">
                <a:tableStyleId>{5C22544A-7EE6-4342-B048-85BDC9FD1C3A}</a:tableStyleId>
              </a:tblPr>
              <a:tblGrid>
                <a:gridCol w="1219200"/>
                <a:gridCol w="1066800"/>
                <a:gridCol w="1066800"/>
                <a:gridCol w="1143000"/>
                <a:gridCol w="1219200"/>
                <a:gridCol w="1219200"/>
                <a:gridCol w="1295399"/>
              </a:tblGrid>
              <a:tr h="370840">
                <a:tc>
                  <a:txBody>
                    <a:bodyPr/>
                    <a:lstStyle/>
                    <a:p>
                      <a:pPr algn="l"/>
                      <a:r>
                        <a:rPr lang="en-US" dirty="0">
                          <a:latin typeface="Arial"/>
                        </a:rPr>
                        <a:t/>
                      </a:r>
                      <a:br>
                        <a:rPr lang="en-US" dirty="0">
                          <a:latin typeface="Arial"/>
                        </a:rPr>
                      </a:br>
                      <a:endParaRPr lang="en-US" dirty="0">
                        <a:latin typeface="Arial"/>
                      </a:endParaRPr>
                    </a:p>
                  </a:txBody>
                  <a:tcPr anchor="ctr"/>
                </a:tc>
                <a:tc>
                  <a:txBody>
                    <a:bodyPr/>
                    <a:lstStyle/>
                    <a:p>
                      <a:pPr algn="ctr"/>
                      <a:r>
                        <a:rPr lang="en-US" dirty="0">
                          <a:latin typeface="Arial"/>
                        </a:rPr>
                        <a:t>1866-70</a:t>
                      </a:r>
                    </a:p>
                  </a:txBody>
                  <a:tcPr anchor="ctr"/>
                </a:tc>
                <a:tc>
                  <a:txBody>
                    <a:bodyPr/>
                    <a:lstStyle/>
                    <a:p>
                      <a:pPr algn="ctr"/>
                      <a:r>
                        <a:rPr lang="en-US" dirty="0" smtClean="0">
                          <a:latin typeface="Arial"/>
                        </a:rPr>
                        <a:t>1871-75</a:t>
                      </a:r>
                    </a:p>
                  </a:txBody>
                  <a:tcPr anchor="ctr"/>
                </a:tc>
                <a:tc>
                  <a:txBody>
                    <a:bodyPr/>
                    <a:lstStyle/>
                    <a:p>
                      <a:pPr algn="ctr"/>
                      <a:r>
                        <a:rPr lang="en-US" dirty="0">
                          <a:latin typeface="Arial"/>
                        </a:rPr>
                        <a:t>1874-78</a:t>
                      </a:r>
                    </a:p>
                  </a:txBody>
                  <a:tcPr anchor="ctr"/>
                </a:tc>
                <a:tc>
                  <a:txBody>
                    <a:bodyPr/>
                    <a:lstStyle/>
                    <a:p>
                      <a:pPr algn="ctr"/>
                      <a:r>
                        <a:rPr lang="en-US" dirty="0" smtClean="0">
                          <a:latin typeface="Arial"/>
                        </a:rPr>
                        <a:t>Position period 1</a:t>
                      </a:r>
                      <a:endParaRPr lang="en-US" dirty="0">
                        <a:latin typeface="Arial"/>
                      </a:endParaRPr>
                    </a:p>
                  </a:txBody>
                  <a:tcPr anchor="ctr"/>
                </a:tc>
                <a:tc>
                  <a:txBody>
                    <a:bodyPr/>
                    <a:lstStyle/>
                    <a:p>
                      <a:pPr algn="ctr"/>
                      <a:r>
                        <a:rPr lang="en-US" dirty="0" smtClean="0">
                          <a:latin typeface="Arial"/>
                        </a:rPr>
                        <a:t>Position period 2</a:t>
                      </a:r>
                      <a:endParaRPr lang="en-US" dirty="0">
                        <a:latin typeface="Arial"/>
                      </a:endParaRPr>
                    </a:p>
                  </a:txBody>
                  <a:tcPr anchor="ctr"/>
                </a:tc>
                <a:tc>
                  <a:txBody>
                    <a:bodyPr/>
                    <a:lstStyle/>
                    <a:p>
                      <a:pPr algn="ctr"/>
                      <a:r>
                        <a:rPr lang="en-US" dirty="0" smtClean="0">
                          <a:latin typeface="Arial"/>
                        </a:rPr>
                        <a:t>Position period 3</a:t>
                      </a:r>
                      <a:endParaRPr lang="en-US" dirty="0">
                        <a:latin typeface="Arial"/>
                      </a:endParaRPr>
                    </a:p>
                  </a:txBody>
                  <a:tcPr anchor="ctr"/>
                </a:tc>
              </a:tr>
              <a:tr h="370840">
                <a:tc>
                  <a:txBody>
                    <a:bodyPr/>
                    <a:lstStyle/>
                    <a:p>
                      <a:pPr algn="l"/>
                      <a:r>
                        <a:rPr lang="en-US" dirty="0">
                          <a:latin typeface="Arial"/>
                        </a:rPr>
                        <a:t>Italy</a:t>
                      </a:r>
                    </a:p>
                  </a:txBody>
                  <a:tcPr anchor="ctr"/>
                </a:tc>
                <a:tc>
                  <a:txBody>
                    <a:bodyPr/>
                    <a:lstStyle/>
                    <a:p>
                      <a:pPr algn="ctr"/>
                      <a:r>
                        <a:rPr lang="en-US" dirty="0" smtClean="0">
                          <a:latin typeface="Arial"/>
                        </a:rPr>
                        <a:t>30</a:t>
                      </a:r>
                      <a:endParaRPr lang="en-US" dirty="0">
                        <a:latin typeface="Arial"/>
                      </a:endParaRPr>
                    </a:p>
                  </a:txBody>
                  <a:tcPr anchor="ctr"/>
                </a:tc>
                <a:tc>
                  <a:txBody>
                    <a:bodyPr/>
                    <a:lstStyle/>
                    <a:p>
                      <a:pPr algn="ctr"/>
                      <a:r>
                        <a:rPr lang="en-US" dirty="0" smtClean="0">
                          <a:latin typeface="Arial"/>
                        </a:rPr>
                        <a:t>35</a:t>
                      </a:r>
                      <a:endParaRPr lang="en-US" dirty="0">
                        <a:latin typeface="Arial"/>
                      </a:endParaRPr>
                    </a:p>
                  </a:txBody>
                  <a:tcPr anchor="ctr"/>
                </a:tc>
                <a:tc>
                  <a:txBody>
                    <a:bodyPr/>
                    <a:lstStyle/>
                    <a:p>
                      <a:pPr algn="ctr"/>
                      <a:r>
                        <a:rPr lang="en-US" dirty="0">
                          <a:latin typeface="Arial"/>
                        </a:rPr>
                        <a:t>38</a:t>
                      </a:r>
                    </a:p>
                  </a:txBody>
                  <a:tcPr anchor="ctr"/>
                </a:tc>
                <a:tc>
                  <a:txBody>
                    <a:bodyPr/>
                    <a:lstStyle/>
                    <a:p>
                      <a:pPr algn="ctr"/>
                      <a:r>
                        <a:rPr lang="en-US" dirty="0" smtClean="0">
                          <a:latin typeface="Arial"/>
                        </a:rPr>
                        <a:t>1</a:t>
                      </a:r>
                      <a:endParaRPr lang="en-US" dirty="0">
                        <a:latin typeface="Arial"/>
                      </a:endParaRPr>
                    </a:p>
                  </a:txBody>
                  <a:tcPr anchor="ctr"/>
                </a:tc>
                <a:tc>
                  <a:txBody>
                    <a:bodyPr/>
                    <a:lstStyle/>
                    <a:p>
                      <a:pPr algn="ctr"/>
                      <a:r>
                        <a:rPr lang="en-US" dirty="0" smtClean="0">
                          <a:latin typeface="Arial"/>
                        </a:rPr>
                        <a:t>1</a:t>
                      </a:r>
                      <a:endParaRPr lang="en-US" dirty="0">
                        <a:latin typeface="Arial"/>
                      </a:endParaRPr>
                    </a:p>
                  </a:txBody>
                  <a:tcPr anchor="ctr"/>
                </a:tc>
                <a:tc>
                  <a:txBody>
                    <a:bodyPr/>
                    <a:lstStyle/>
                    <a:p>
                      <a:pPr algn="ctr"/>
                      <a:r>
                        <a:rPr lang="en-US">
                          <a:latin typeface="Arial"/>
                        </a:rPr>
                        <a:t>1</a:t>
                      </a:r>
                    </a:p>
                  </a:txBody>
                  <a:tcPr anchor="ctr"/>
                </a:tc>
              </a:tr>
              <a:tr h="370840">
                <a:tc>
                  <a:txBody>
                    <a:bodyPr/>
                    <a:lstStyle/>
                    <a:p>
                      <a:pPr algn="l"/>
                      <a:r>
                        <a:rPr lang="en-US">
                          <a:latin typeface="Arial"/>
                        </a:rPr>
                        <a:t>Belgium</a:t>
                      </a:r>
                    </a:p>
                  </a:txBody>
                  <a:tcPr anchor="ctr"/>
                </a:tc>
                <a:tc>
                  <a:txBody>
                    <a:bodyPr/>
                    <a:lstStyle/>
                    <a:p>
                      <a:pPr algn="ctr"/>
                      <a:r>
                        <a:rPr lang="en-US" dirty="0" smtClean="0">
                          <a:latin typeface="Arial"/>
                        </a:rPr>
                        <a:t>66</a:t>
                      </a:r>
                      <a:endParaRPr lang="en-US" dirty="0">
                        <a:latin typeface="Arial"/>
                      </a:endParaRPr>
                    </a:p>
                  </a:txBody>
                  <a:tcPr anchor="ctr"/>
                </a:tc>
                <a:tc>
                  <a:txBody>
                    <a:bodyPr/>
                    <a:lstStyle/>
                    <a:p>
                      <a:pPr algn="ctr"/>
                      <a:r>
                        <a:rPr lang="en-US" dirty="0" smtClean="0">
                          <a:latin typeface="Arial"/>
                        </a:rPr>
                        <a:t>69</a:t>
                      </a:r>
                      <a:endParaRPr lang="en-US" dirty="0">
                        <a:latin typeface="Arial"/>
                      </a:endParaRPr>
                    </a:p>
                  </a:txBody>
                  <a:tcPr anchor="ctr"/>
                </a:tc>
                <a:tc>
                  <a:txBody>
                    <a:bodyPr/>
                    <a:lstStyle/>
                    <a:p>
                      <a:pPr algn="ctr"/>
                      <a:r>
                        <a:rPr lang="en-US" dirty="0">
                          <a:latin typeface="Arial"/>
                        </a:rPr>
                        <a:t>78</a:t>
                      </a:r>
                    </a:p>
                  </a:txBody>
                  <a:tcPr anchor="ctr"/>
                </a:tc>
                <a:tc>
                  <a:txBody>
                    <a:bodyPr/>
                    <a:lstStyle/>
                    <a:p>
                      <a:pPr algn="ctr"/>
                      <a:r>
                        <a:rPr lang="en-US" dirty="0" smtClean="0">
                          <a:latin typeface="Arial"/>
                        </a:rPr>
                        <a:t>2</a:t>
                      </a:r>
                      <a:endParaRPr lang="en-US" dirty="0">
                        <a:latin typeface="Arial"/>
                      </a:endParaRPr>
                    </a:p>
                  </a:txBody>
                  <a:tcPr anchor="ctr"/>
                </a:tc>
                <a:tc>
                  <a:txBody>
                    <a:bodyPr/>
                    <a:lstStyle/>
                    <a:p>
                      <a:pPr algn="ctr"/>
                      <a:r>
                        <a:rPr lang="en-US" dirty="0" smtClean="0">
                          <a:latin typeface="Arial"/>
                        </a:rPr>
                        <a:t>3</a:t>
                      </a:r>
                      <a:endParaRPr lang="en-US" dirty="0">
                        <a:latin typeface="Arial"/>
                      </a:endParaRPr>
                    </a:p>
                  </a:txBody>
                  <a:tcPr anchor="ctr"/>
                </a:tc>
                <a:tc>
                  <a:txBody>
                    <a:bodyPr/>
                    <a:lstStyle/>
                    <a:p>
                      <a:pPr algn="ctr"/>
                      <a:r>
                        <a:rPr lang="en-US">
                          <a:latin typeface="Arial"/>
                        </a:rPr>
                        <a:t>4</a:t>
                      </a:r>
                    </a:p>
                  </a:txBody>
                  <a:tcPr anchor="ctr"/>
                </a:tc>
              </a:tr>
              <a:tr h="370840">
                <a:tc>
                  <a:txBody>
                    <a:bodyPr/>
                    <a:lstStyle/>
                    <a:p>
                      <a:pPr algn="l"/>
                      <a:r>
                        <a:rPr lang="en-US">
                          <a:latin typeface="Arial"/>
                        </a:rPr>
                        <a:t>Englund</a:t>
                      </a:r>
                    </a:p>
                  </a:txBody>
                  <a:tcPr anchor="ctr"/>
                </a:tc>
                <a:tc>
                  <a:txBody>
                    <a:bodyPr/>
                    <a:lstStyle/>
                    <a:p>
                      <a:pPr algn="ctr"/>
                      <a:r>
                        <a:rPr lang="en-US" dirty="0" smtClean="0">
                          <a:latin typeface="Arial"/>
                        </a:rPr>
                        <a:t>67</a:t>
                      </a:r>
                      <a:endParaRPr lang="en-US" dirty="0">
                        <a:latin typeface="Arial"/>
                      </a:endParaRPr>
                    </a:p>
                  </a:txBody>
                  <a:tcPr anchor="ctr"/>
                </a:tc>
                <a:tc>
                  <a:txBody>
                    <a:bodyPr/>
                    <a:lstStyle/>
                    <a:p>
                      <a:pPr algn="ctr"/>
                      <a:r>
                        <a:rPr lang="en-US" dirty="0" smtClean="0">
                          <a:latin typeface="Arial"/>
                        </a:rPr>
                        <a:t>66</a:t>
                      </a:r>
                      <a:endParaRPr lang="en-US" dirty="0">
                        <a:latin typeface="Arial"/>
                      </a:endParaRPr>
                    </a:p>
                  </a:txBody>
                  <a:tcPr anchor="ctr"/>
                </a:tc>
                <a:tc>
                  <a:txBody>
                    <a:bodyPr/>
                    <a:lstStyle/>
                    <a:p>
                      <a:pPr algn="ctr"/>
                      <a:r>
                        <a:rPr lang="en-US">
                          <a:latin typeface="Arial"/>
                        </a:rPr>
                        <a:t>69</a:t>
                      </a:r>
                    </a:p>
                  </a:txBody>
                  <a:tcPr anchor="ctr"/>
                </a:tc>
                <a:tc>
                  <a:txBody>
                    <a:bodyPr/>
                    <a:lstStyle/>
                    <a:p>
                      <a:pPr algn="ctr"/>
                      <a:r>
                        <a:rPr lang="en-US" dirty="0" smtClean="0">
                          <a:latin typeface="Arial"/>
                        </a:rPr>
                        <a:t>3</a:t>
                      </a:r>
                      <a:endParaRPr lang="en-US" dirty="0">
                        <a:latin typeface="Arial"/>
                      </a:endParaRPr>
                    </a:p>
                  </a:txBody>
                  <a:tcPr anchor="ctr"/>
                </a:tc>
                <a:tc>
                  <a:txBody>
                    <a:bodyPr/>
                    <a:lstStyle/>
                    <a:p>
                      <a:pPr algn="ctr"/>
                      <a:r>
                        <a:rPr lang="en-US" dirty="0" smtClean="0">
                          <a:latin typeface="Arial"/>
                        </a:rPr>
                        <a:t>2</a:t>
                      </a:r>
                      <a:endParaRPr lang="en-US" dirty="0">
                        <a:latin typeface="Arial"/>
                      </a:endParaRPr>
                    </a:p>
                  </a:txBody>
                  <a:tcPr anchor="ctr"/>
                </a:tc>
                <a:tc>
                  <a:txBody>
                    <a:bodyPr/>
                    <a:lstStyle/>
                    <a:p>
                      <a:pPr algn="ctr"/>
                      <a:r>
                        <a:rPr lang="en-US">
                          <a:latin typeface="Arial"/>
                        </a:rPr>
                        <a:t>2</a:t>
                      </a:r>
                    </a:p>
                  </a:txBody>
                  <a:tcPr anchor="ctr"/>
                </a:tc>
              </a:tr>
              <a:tr h="370840">
                <a:tc>
                  <a:txBody>
                    <a:bodyPr/>
                    <a:lstStyle/>
                    <a:p>
                      <a:pPr algn="l"/>
                      <a:r>
                        <a:rPr lang="en-US">
                          <a:latin typeface="Arial"/>
                        </a:rPr>
                        <a:t>Norway</a:t>
                      </a:r>
                    </a:p>
                  </a:txBody>
                  <a:tcPr anchor="ctr"/>
                </a:tc>
                <a:tc>
                  <a:txBody>
                    <a:bodyPr/>
                    <a:lstStyle/>
                    <a:p>
                      <a:pPr algn="ctr"/>
                      <a:r>
                        <a:rPr lang="en-US" dirty="0" smtClean="0">
                          <a:latin typeface="Arial"/>
                        </a:rPr>
                        <a:t>76</a:t>
                      </a:r>
                      <a:endParaRPr lang="en-US" dirty="0">
                        <a:latin typeface="Arial"/>
                      </a:endParaRPr>
                    </a:p>
                  </a:txBody>
                  <a:tcPr anchor="ctr"/>
                </a:tc>
                <a:tc>
                  <a:txBody>
                    <a:bodyPr/>
                    <a:lstStyle/>
                    <a:p>
                      <a:pPr algn="ctr"/>
                      <a:r>
                        <a:rPr lang="en-US" dirty="0" smtClean="0">
                          <a:latin typeface="Arial"/>
                        </a:rPr>
                        <a:t>73</a:t>
                      </a:r>
                      <a:endParaRPr lang="en-US" dirty="0">
                        <a:latin typeface="Arial"/>
                      </a:endParaRPr>
                    </a:p>
                  </a:txBody>
                  <a:tcPr anchor="ctr"/>
                </a:tc>
                <a:tc>
                  <a:txBody>
                    <a:bodyPr/>
                    <a:lstStyle/>
                    <a:p>
                      <a:pPr algn="ctr"/>
                      <a:r>
                        <a:rPr lang="en-US">
                          <a:latin typeface="Arial"/>
                        </a:rPr>
                        <a:t>71</a:t>
                      </a:r>
                    </a:p>
                  </a:txBody>
                  <a:tcPr anchor="ctr"/>
                </a:tc>
                <a:tc>
                  <a:txBody>
                    <a:bodyPr/>
                    <a:lstStyle/>
                    <a:p>
                      <a:pPr algn="ctr"/>
                      <a:r>
                        <a:rPr lang="en-US" dirty="0" smtClean="0">
                          <a:latin typeface="Arial"/>
                        </a:rPr>
                        <a:t>4</a:t>
                      </a:r>
                      <a:endParaRPr lang="en-US" dirty="0">
                        <a:latin typeface="Arial"/>
                      </a:endParaRPr>
                    </a:p>
                  </a:txBody>
                  <a:tcPr anchor="ctr"/>
                </a:tc>
                <a:tc>
                  <a:txBody>
                    <a:bodyPr/>
                    <a:lstStyle/>
                    <a:p>
                      <a:pPr algn="ctr"/>
                      <a:r>
                        <a:rPr lang="en-US" dirty="0" smtClean="0">
                          <a:latin typeface="Arial"/>
                        </a:rPr>
                        <a:t>4</a:t>
                      </a:r>
                      <a:endParaRPr lang="en-US" dirty="0">
                        <a:latin typeface="Arial"/>
                      </a:endParaRPr>
                    </a:p>
                  </a:txBody>
                  <a:tcPr anchor="ctr"/>
                </a:tc>
                <a:tc>
                  <a:txBody>
                    <a:bodyPr/>
                    <a:lstStyle/>
                    <a:p>
                      <a:pPr algn="ctr"/>
                      <a:r>
                        <a:rPr lang="en-US">
                          <a:latin typeface="Arial"/>
                        </a:rPr>
                        <a:t>3</a:t>
                      </a:r>
                    </a:p>
                  </a:txBody>
                  <a:tcPr anchor="ctr"/>
                </a:tc>
              </a:tr>
              <a:tr h="370840">
                <a:tc>
                  <a:txBody>
                    <a:bodyPr/>
                    <a:lstStyle/>
                    <a:p>
                      <a:pPr algn="l"/>
                      <a:r>
                        <a:rPr lang="en-US">
                          <a:latin typeface="Arial"/>
                        </a:rPr>
                        <a:t>Austria</a:t>
                      </a:r>
                    </a:p>
                  </a:txBody>
                  <a:tcPr anchor="ctr"/>
                </a:tc>
                <a:tc>
                  <a:txBody>
                    <a:bodyPr/>
                    <a:lstStyle/>
                    <a:p>
                      <a:pPr algn="ctr"/>
                      <a:r>
                        <a:rPr lang="en-US" dirty="0" smtClean="0">
                          <a:latin typeface="Arial"/>
                        </a:rPr>
                        <a:t>78</a:t>
                      </a:r>
                      <a:endParaRPr lang="en-US" dirty="0">
                        <a:latin typeface="Arial"/>
                      </a:endParaRPr>
                    </a:p>
                  </a:txBody>
                  <a:tcPr anchor="ctr"/>
                </a:tc>
                <a:tc>
                  <a:txBody>
                    <a:bodyPr/>
                    <a:lstStyle/>
                    <a:p>
                      <a:pPr algn="ctr"/>
                      <a:r>
                        <a:rPr lang="en-US" dirty="0" smtClean="0">
                          <a:latin typeface="Arial"/>
                        </a:rPr>
                        <a:t>94</a:t>
                      </a:r>
                      <a:endParaRPr lang="en-US" dirty="0">
                        <a:latin typeface="Arial"/>
                      </a:endParaRPr>
                    </a:p>
                  </a:txBody>
                  <a:tcPr anchor="ctr"/>
                </a:tc>
                <a:tc>
                  <a:txBody>
                    <a:bodyPr/>
                    <a:lstStyle/>
                    <a:p>
                      <a:pPr algn="ctr"/>
                      <a:r>
                        <a:rPr lang="en-US">
                          <a:latin typeface="Arial"/>
                        </a:rPr>
                        <a:t>130</a:t>
                      </a:r>
                    </a:p>
                  </a:txBody>
                  <a:tcPr anchor="ctr"/>
                </a:tc>
                <a:tc>
                  <a:txBody>
                    <a:bodyPr/>
                    <a:lstStyle/>
                    <a:p>
                      <a:pPr algn="ctr"/>
                      <a:r>
                        <a:rPr lang="en-US" dirty="0" smtClean="0">
                          <a:latin typeface="Arial"/>
                        </a:rPr>
                        <a:t>5</a:t>
                      </a:r>
                      <a:endParaRPr lang="en-US" dirty="0">
                        <a:latin typeface="Arial"/>
                      </a:endParaRPr>
                    </a:p>
                  </a:txBody>
                  <a:tcPr anchor="ctr"/>
                </a:tc>
                <a:tc>
                  <a:txBody>
                    <a:bodyPr/>
                    <a:lstStyle/>
                    <a:p>
                      <a:pPr algn="ctr"/>
                      <a:r>
                        <a:rPr lang="en-US" dirty="0" smtClean="0">
                          <a:latin typeface="Arial"/>
                        </a:rPr>
                        <a:t>7</a:t>
                      </a:r>
                      <a:endParaRPr lang="en-US" dirty="0">
                        <a:latin typeface="Arial"/>
                      </a:endParaRPr>
                    </a:p>
                  </a:txBody>
                  <a:tcPr anchor="ctr"/>
                </a:tc>
                <a:tc>
                  <a:txBody>
                    <a:bodyPr/>
                    <a:lstStyle/>
                    <a:p>
                      <a:pPr algn="ctr"/>
                      <a:r>
                        <a:rPr lang="en-US">
                          <a:latin typeface="Arial"/>
                        </a:rPr>
                        <a:t>7</a:t>
                      </a:r>
                    </a:p>
                  </a:txBody>
                  <a:tcPr anchor="ctr"/>
                </a:tc>
              </a:tr>
              <a:tr h="370840">
                <a:tc>
                  <a:txBody>
                    <a:bodyPr/>
                    <a:lstStyle/>
                    <a:p>
                      <a:pPr algn="l"/>
                      <a:r>
                        <a:rPr lang="en-US">
                          <a:latin typeface="Arial"/>
                        </a:rPr>
                        <a:t>Sweden</a:t>
                      </a:r>
                    </a:p>
                  </a:txBody>
                  <a:tcPr anchor="ctr"/>
                </a:tc>
                <a:tc>
                  <a:txBody>
                    <a:bodyPr/>
                    <a:lstStyle/>
                    <a:p>
                      <a:pPr algn="ctr"/>
                      <a:r>
                        <a:rPr lang="en-US">
                          <a:latin typeface="Arial"/>
                        </a:rPr>
                        <a:t>85</a:t>
                      </a:r>
                    </a:p>
                  </a:txBody>
                  <a:tcPr anchor="ctr"/>
                </a:tc>
                <a:tc>
                  <a:txBody>
                    <a:bodyPr/>
                    <a:lstStyle/>
                    <a:p>
                      <a:pPr algn="ctr"/>
                      <a:r>
                        <a:rPr lang="en-US" dirty="0" smtClean="0">
                          <a:latin typeface="Arial"/>
                        </a:rPr>
                        <a:t>81</a:t>
                      </a:r>
                      <a:endParaRPr lang="en-US" dirty="0">
                        <a:latin typeface="Arial"/>
                      </a:endParaRPr>
                    </a:p>
                  </a:txBody>
                  <a:tcPr anchor="ctr"/>
                </a:tc>
                <a:tc>
                  <a:txBody>
                    <a:bodyPr/>
                    <a:lstStyle/>
                    <a:p>
                      <a:pPr algn="ctr"/>
                      <a:r>
                        <a:rPr lang="en-US">
                          <a:latin typeface="Arial"/>
                        </a:rPr>
                        <a:t>91</a:t>
                      </a:r>
                    </a:p>
                  </a:txBody>
                  <a:tcPr anchor="ctr"/>
                </a:tc>
                <a:tc>
                  <a:txBody>
                    <a:bodyPr/>
                    <a:lstStyle/>
                    <a:p>
                      <a:pPr algn="ctr"/>
                      <a:r>
                        <a:rPr lang="en-US" dirty="0" smtClean="0">
                          <a:latin typeface="Arial"/>
                        </a:rPr>
                        <a:t>6</a:t>
                      </a:r>
                      <a:endParaRPr lang="en-US" dirty="0">
                        <a:latin typeface="Arial"/>
                      </a:endParaRPr>
                    </a:p>
                  </a:txBody>
                  <a:tcPr anchor="ctr"/>
                </a:tc>
                <a:tc>
                  <a:txBody>
                    <a:bodyPr/>
                    <a:lstStyle/>
                    <a:p>
                      <a:pPr algn="ctr"/>
                      <a:r>
                        <a:rPr lang="en-US" dirty="0" smtClean="0">
                          <a:latin typeface="Arial"/>
                        </a:rPr>
                        <a:t>5</a:t>
                      </a:r>
                      <a:endParaRPr lang="en-US" dirty="0">
                        <a:latin typeface="Arial"/>
                      </a:endParaRPr>
                    </a:p>
                  </a:txBody>
                  <a:tcPr anchor="ctr"/>
                </a:tc>
                <a:tc>
                  <a:txBody>
                    <a:bodyPr/>
                    <a:lstStyle/>
                    <a:p>
                      <a:pPr algn="ctr"/>
                      <a:r>
                        <a:rPr lang="en-US">
                          <a:latin typeface="Arial"/>
                        </a:rPr>
                        <a:t>5</a:t>
                      </a:r>
                    </a:p>
                  </a:txBody>
                  <a:tcPr anchor="ctr"/>
                </a:tc>
              </a:tr>
              <a:tr h="370840">
                <a:tc>
                  <a:txBody>
                    <a:bodyPr/>
                    <a:lstStyle/>
                    <a:p>
                      <a:pPr algn="l"/>
                      <a:r>
                        <a:rPr lang="en-US">
                          <a:latin typeface="Arial"/>
                        </a:rPr>
                        <a:t>Bavaria</a:t>
                      </a:r>
                    </a:p>
                  </a:txBody>
                  <a:tcPr anchor="ctr"/>
                </a:tc>
                <a:tc>
                  <a:txBody>
                    <a:bodyPr/>
                    <a:lstStyle/>
                    <a:p>
                      <a:pPr algn="ctr"/>
                      <a:r>
                        <a:rPr lang="en-US" dirty="0" smtClean="0">
                          <a:latin typeface="Arial"/>
                        </a:rPr>
                        <a:t>90</a:t>
                      </a:r>
                      <a:endParaRPr lang="en-US" dirty="0">
                        <a:latin typeface="Arial"/>
                      </a:endParaRPr>
                    </a:p>
                  </a:txBody>
                  <a:tcPr anchor="ctr"/>
                </a:tc>
                <a:tc>
                  <a:txBody>
                    <a:bodyPr/>
                    <a:lstStyle/>
                    <a:p>
                      <a:pPr algn="ctr"/>
                      <a:r>
                        <a:rPr lang="en-US" dirty="0" smtClean="0">
                          <a:latin typeface="Arial"/>
                        </a:rPr>
                        <a:t>91</a:t>
                      </a:r>
                      <a:endParaRPr lang="en-US" dirty="0">
                        <a:latin typeface="Arial"/>
                      </a:endParaRPr>
                    </a:p>
                  </a:txBody>
                  <a:tcPr anchor="ctr"/>
                </a:tc>
                <a:tc>
                  <a:txBody>
                    <a:bodyPr/>
                    <a:lstStyle/>
                    <a:p>
                      <a:pPr algn="ctr"/>
                      <a:r>
                        <a:rPr lang="en-US">
                          <a:latin typeface="Arial"/>
                        </a:rPr>
                        <a:t>100</a:t>
                      </a:r>
                    </a:p>
                  </a:txBody>
                  <a:tcPr anchor="ctr"/>
                </a:tc>
                <a:tc>
                  <a:txBody>
                    <a:bodyPr/>
                    <a:lstStyle/>
                    <a:p>
                      <a:pPr algn="ctr"/>
                      <a:r>
                        <a:rPr lang="en-US" dirty="0" smtClean="0">
                          <a:latin typeface="Arial"/>
                        </a:rPr>
                        <a:t>7</a:t>
                      </a:r>
                      <a:endParaRPr lang="en-US" dirty="0">
                        <a:latin typeface="Arial"/>
                      </a:endParaRPr>
                    </a:p>
                  </a:txBody>
                  <a:tcPr anchor="ctr"/>
                </a:tc>
                <a:tc>
                  <a:txBody>
                    <a:bodyPr/>
                    <a:lstStyle/>
                    <a:p>
                      <a:pPr algn="ctr"/>
                      <a:r>
                        <a:rPr lang="en-US" dirty="0" smtClean="0">
                          <a:latin typeface="Arial"/>
                        </a:rPr>
                        <a:t>6</a:t>
                      </a:r>
                      <a:endParaRPr lang="en-US" dirty="0">
                        <a:latin typeface="Arial"/>
                      </a:endParaRPr>
                    </a:p>
                  </a:txBody>
                  <a:tcPr anchor="ctr"/>
                </a:tc>
                <a:tc>
                  <a:txBody>
                    <a:bodyPr/>
                    <a:lstStyle/>
                    <a:p>
                      <a:pPr algn="ctr"/>
                      <a:r>
                        <a:rPr lang="en-US">
                          <a:latin typeface="Arial"/>
                        </a:rPr>
                        <a:t>6</a:t>
                      </a:r>
                    </a:p>
                  </a:txBody>
                  <a:tcPr anchor="ctr"/>
                </a:tc>
              </a:tr>
              <a:tr h="370840">
                <a:tc>
                  <a:txBody>
                    <a:bodyPr/>
                    <a:lstStyle/>
                    <a:p>
                      <a:pPr algn="l"/>
                      <a:r>
                        <a:rPr lang="en-US">
                          <a:latin typeface="Arial"/>
                        </a:rPr>
                        <a:t>France</a:t>
                      </a:r>
                    </a:p>
                  </a:txBody>
                  <a:tcPr anchor="ctr"/>
                </a:tc>
                <a:tc>
                  <a:txBody>
                    <a:bodyPr/>
                    <a:lstStyle/>
                    <a:p>
                      <a:pPr algn="ctr"/>
                      <a:r>
                        <a:rPr lang="en-US">
                          <a:latin typeface="Arial"/>
                        </a:rPr>
                        <a:t>135</a:t>
                      </a:r>
                    </a:p>
                  </a:txBody>
                  <a:tcPr anchor="ctr"/>
                </a:tc>
                <a:tc>
                  <a:txBody>
                    <a:bodyPr/>
                    <a:lstStyle/>
                    <a:p>
                      <a:pPr algn="ctr"/>
                      <a:r>
                        <a:rPr lang="en-US">
                          <a:latin typeface="Arial"/>
                        </a:rPr>
                        <a:t>150</a:t>
                      </a:r>
                    </a:p>
                  </a:txBody>
                  <a:tcPr anchor="ctr"/>
                </a:tc>
                <a:tc>
                  <a:txBody>
                    <a:bodyPr/>
                    <a:lstStyle/>
                    <a:p>
                      <a:pPr algn="ctr"/>
                      <a:r>
                        <a:rPr lang="en-US">
                          <a:latin typeface="Arial"/>
                        </a:rPr>
                        <a:t>160</a:t>
                      </a:r>
                    </a:p>
                  </a:txBody>
                  <a:tcPr anchor="ctr"/>
                </a:tc>
                <a:tc>
                  <a:txBody>
                    <a:bodyPr/>
                    <a:lstStyle/>
                    <a:p>
                      <a:pPr algn="ctr"/>
                      <a:r>
                        <a:rPr lang="en-US">
                          <a:latin typeface="Arial"/>
                        </a:rPr>
                        <a:t>8</a:t>
                      </a:r>
                    </a:p>
                  </a:txBody>
                  <a:tcPr anchor="ctr"/>
                </a:tc>
                <a:tc>
                  <a:txBody>
                    <a:bodyPr/>
                    <a:lstStyle/>
                    <a:p>
                      <a:pPr algn="ctr"/>
                      <a:r>
                        <a:rPr lang="en-US" dirty="0">
                          <a:latin typeface="Arial"/>
                        </a:rPr>
                        <a:t>9</a:t>
                      </a:r>
                    </a:p>
                  </a:txBody>
                  <a:tcPr anchor="ctr"/>
                </a:tc>
                <a:tc>
                  <a:txBody>
                    <a:bodyPr/>
                    <a:lstStyle/>
                    <a:p>
                      <a:pPr algn="ctr"/>
                      <a:r>
                        <a:rPr lang="en-US">
                          <a:latin typeface="Arial"/>
                        </a:rPr>
                        <a:t>9</a:t>
                      </a:r>
                    </a:p>
                  </a:txBody>
                  <a:tcPr anchor="ctr"/>
                </a:tc>
              </a:tr>
              <a:tr h="370840">
                <a:tc>
                  <a:txBody>
                    <a:bodyPr/>
                    <a:lstStyle/>
                    <a:p>
                      <a:pPr algn="l"/>
                      <a:r>
                        <a:rPr lang="en-US">
                          <a:latin typeface="Arial"/>
                        </a:rPr>
                        <a:t>Prussia</a:t>
                      </a:r>
                    </a:p>
                  </a:txBody>
                  <a:tcPr anchor="ctr"/>
                </a:tc>
                <a:tc>
                  <a:txBody>
                    <a:bodyPr/>
                    <a:lstStyle/>
                    <a:p>
                      <a:pPr algn="ctr"/>
                      <a:r>
                        <a:rPr lang="en-US">
                          <a:latin typeface="Arial"/>
                        </a:rPr>
                        <a:t>142</a:t>
                      </a:r>
                    </a:p>
                  </a:txBody>
                  <a:tcPr anchor="ctr"/>
                </a:tc>
                <a:tc>
                  <a:txBody>
                    <a:bodyPr/>
                    <a:lstStyle/>
                    <a:p>
                      <a:pPr algn="ctr"/>
                      <a:r>
                        <a:rPr lang="en-US">
                          <a:latin typeface="Arial"/>
                        </a:rPr>
                        <a:t>134</a:t>
                      </a:r>
                    </a:p>
                  </a:txBody>
                  <a:tcPr anchor="ctr"/>
                </a:tc>
                <a:tc>
                  <a:txBody>
                    <a:bodyPr/>
                    <a:lstStyle/>
                    <a:p>
                      <a:pPr algn="ctr"/>
                      <a:r>
                        <a:rPr lang="en-US">
                          <a:latin typeface="Arial"/>
                        </a:rPr>
                        <a:t>152</a:t>
                      </a:r>
                    </a:p>
                  </a:txBody>
                  <a:tcPr anchor="ctr"/>
                </a:tc>
                <a:tc>
                  <a:txBody>
                    <a:bodyPr/>
                    <a:lstStyle/>
                    <a:p>
                      <a:pPr algn="ctr"/>
                      <a:r>
                        <a:rPr lang="en-US">
                          <a:latin typeface="Arial"/>
                        </a:rPr>
                        <a:t>9</a:t>
                      </a:r>
                    </a:p>
                  </a:txBody>
                  <a:tcPr anchor="ctr"/>
                </a:tc>
                <a:tc>
                  <a:txBody>
                    <a:bodyPr/>
                    <a:lstStyle/>
                    <a:p>
                      <a:pPr algn="ctr"/>
                      <a:r>
                        <a:rPr lang="en-US" dirty="0">
                          <a:latin typeface="Arial"/>
                        </a:rPr>
                        <a:t>8</a:t>
                      </a:r>
                    </a:p>
                  </a:txBody>
                  <a:tcPr anchor="ctr"/>
                </a:tc>
                <a:tc>
                  <a:txBody>
                    <a:bodyPr/>
                    <a:lstStyle/>
                    <a:p>
                      <a:pPr algn="ctr"/>
                      <a:r>
                        <a:rPr lang="en-US">
                          <a:latin typeface="Arial"/>
                        </a:rPr>
                        <a:t>8</a:t>
                      </a:r>
                    </a:p>
                  </a:txBody>
                  <a:tcPr anchor="ctr"/>
                </a:tc>
              </a:tr>
              <a:tr h="370840">
                <a:tc>
                  <a:txBody>
                    <a:bodyPr/>
                    <a:lstStyle/>
                    <a:p>
                      <a:pPr algn="l"/>
                      <a:r>
                        <a:rPr lang="en-US">
                          <a:latin typeface="Arial"/>
                        </a:rPr>
                        <a:t>Denmark</a:t>
                      </a:r>
                    </a:p>
                  </a:txBody>
                  <a:tcPr anchor="ctr"/>
                </a:tc>
                <a:tc>
                  <a:txBody>
                    <a:bodyPr/>
                    <a:lstStyle/>
                    <a:p>
                      <a:pPr algn="ctr"/>
                      <a:r>
                        <a:rPr lang="en-US">
                          <a:latin typeface="Arial"/>
                        </a:rPr>
                        <a:t>277</a:t>
                      </a:r>
                    </a:p>
                  </a:txBody>
                  <a:tcPr anchor="ctr"/>
                </a:tc>
                <a:tc>
                  <a:txBody>
                    <a:bodyPr/>
                    <a:lstStyle/>
                    <a:p>
                      <a:pPr algn="ctr"/>
                      <a:r>
                        <a:rPr lang="en-US">
                          <a:latin typeface="Arial"/>
                        </a:rPr>
                        <a:t>258</a:t>
                      </a:r>
                    </a:p>
                  </a:txBody>
                  <a:tcPr anchor="ctr"/>
                </a:tc>
                <a:tc>
                  <a:txBody>
                    <a:bodyPr/>
                    <a:lstStyle/>
                    <a:p>
                      <a:pPr algn="ctr"/>
                      <a:r>
                        <a:rPr lang="en-US">
                          <a:latin typeface="Arial"/>
                        </a:rPr>
                        <a:t>255</a:t>
                      </a:r>
                    </a:p>
                  </a:txBody>
                  <a:tcPr anchor="ctr"/>
                </a:tc>
                <a:tc>
                  <a:txBody>
                    <a:bodyPr/>
                    <a:lstStyle/>
                    <a:p>
                      <a:pPr algn="ctr"/>
                      <a:r>
                        <a:rPr lang="en-US">
                          <a:latin typeface="Arial"/>
                        </a:rPr>
                        <a:t>10</a:t>
                      </a:r>
                    </a:p>
                  </a:txBody>
                  <a:tcPr anchor="ctr"/>
                </a:tc>
                <a:tc>
                  <a:txBody>
                    <a:bodyPr/>
                    <a:lstStyle/>
                    <a:p>
                      <a:pPr algn="ctr"/>
                      <a:r>
                        <a:rPr lang="en-US" dirty="0">
                          <a:latin typeface="Arial"/>
                        </a:rPr>
                        <a:t>10</a:t>
                      </a:r>
                    </a:p>
                  </a:txBody>
                  <a:tcPr anchor="ctr"/>
                </a:tc>
                <a:tc>
                  <a:txBody>
                    <a:bodyPr/>
                    <a:lstStyle/>
                    <a:p>
                      <a:pPr algn="ctr"/>
                      <a:r>
                        <a:rPr lang="en-US" dirty="0">
                          <a:latin typeface="Arial"/>
                        </a:rPr>
                        <a:t>10</a:t>
                      </a:r>
                    </a:p>
                  </a:txBody>
                  <a:tcPr anchor="ctr"/>
                </a:tc>
              </a:tr>
              <a:tr h="370840">
                <a:tc>
                  <a:txBody>
                    <a:bodyPr/>
                    <a:lstStyle/>
                    <a:p>
                      <a:pPr algn="l"/>
                      <a:r>
                        <a:rPr lang="en-US">
                          <a:latin typeface="Arial"/>
                        </a:rPr>
                        <a:t>Saxony</a:t>
                      </a:r>
                    </a:p>
                  </a:txBody>
                  <a:tcPr anchor="ctr"/>
                </a:tc>
                <a:tc>
                  <a:txBody>
                    <a:bodyPr/>
                    <a:lstStyle/>
                    <a:p>
                      <a:pPr algn="ctr"/>
                      <a:r>
                        <a:rPr lang="en-US" dirty="0" smtClean="0">
                          <a:latin typeface="Arial"/>
                        </a:rPr>
                        <a:t>293</a:t>
                      </a:r>
                      <a:endParaRPr lang="en-US" dirty="0">
                        <a:latin typeface="Arial"/>
                      </a:endParaRPr>
                    </a:p>
                  </a:txBody>
                  <a:tcPr anchor="ctr"/>
                </a:tc>
                <a:tc>
                  <a:txBody>
                    <a:bodyPr/>
                    <a:lstStyle/>
                    <a:p>
                      <a:pPr algn="ctr"/>
                      <a:r>
                        <a:rPr lang="en-US" dirty="0" smtClean="0">
                          <a:latin typeface="Arial"/>
                        </a:rPr>
                        <a:t>267</a:t>
                      </a:r>
                      <a:endParaRPr lang="en-US" dirty="0">
                        <a:latin typeface="Arial"/>
                      </a:endParaRPr>
                    </a:p>
                  </a:txBody>
                  <a:tcPr anchor="ctr"/>
                </a:tc>
                <a:tc>
                  <a:txBody>
                    <a:bodyPr/>
                    <a:lstStyle/>
                    <a:p>
                      <a:pPr algn="ctr"/>
                      <a:r>
                        <a:rPr lang="en-US">
                          <a:latin typeface="Arial"/>
                        </a:rPr>
                        <a:t>334</a:t>
                      </a:r>
                    </a:p>
                  </a:txBody>
                  <a:tcPr anchor="ctr"/>
                </a:tc>
                <a:tc>
                  <a:txBody>
                    <a:bodyPr/>
                    <a:lstStyle/>
                    <a:p>
                      <a:pPr algn="ctr"/>
                      <a:r>
                        <a:rPr lang="en-US" dirty="0" smtClean="0">
                          <a:latin typeface="Arial"/>
                        </a:rPr>
                        <a:t>11</a:t>
                      </a:r>
                      <a:endParaRPr lang="en-US" dirty="0">
                        <a:latin typeface="Arial"/>
                      </a:endParaRPr>
                    </a:p>
                  </a:txBody>
                  <a:tcPr anchor="ctr"/>
                </a:tc>
                <a:tc>
                  <a:txBody>
                    <a:bodyPr/>
                    <a:lstStyle/>
                    <a:p>
                      <a:pPr algn="ctr"/>
                      <a:r>
                        <a:rPr lang="en-US" dirty="0" smtClean="0">
                          <a:latin typeface="Arial"/>
                        </a:rPr>
                        <a:t>11</a:t>
                      </a:r>
                      <a:endParaRPr lang="en-US" dirty="0">
                        <a:latin typeface="Arial"/>
                      </a:endParaRPr>
                    </a:p>
                  </a:txBody>
                  <a:tcPr anchor="ctr"/>
                </a:tc>
                <a:tc>
                  <a:txBody>
                    <a:bodyPr/>
                    <a:lstStyle/>
                    <a:p>
                      <a:pPr algn="ctr"/>
                      <a:r>
                        <a:rPr lang="en-US" dirty="0">
                          <a:latin typeface="Arial"/>
                        </a:rPr>
                        <a:t>11</a:t>
                      </a:r>
                    </a:p>
                  </a:txBody>
                  <a:tcPr anchor="ctr"/>
                </a:tc>
              </a:tr>
            </a:tbl>
          </a:graphicData>
        </a:graphic>
      </p:graphicFrame>
      <p:sp>
        <p:nvSpPr>
          <p:cNvPr id="5" name="Rectangle 4"/>
          <p:cNvSpPr/>
          <p:nvPr/>
        </p:nvSpPr>
        <p:spPr>
          <a:xfrm>
            <a:off x="381000" y="3352800"/>
            <a:ext cx="8382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What does this table illustrate?</a:t>
            </a:r>
            <a:endParaRPr lang="en-US" sz="2800" dirty="0"/>
          </a:p>
        </p:txBody>
      </p:sp>
      <p:sp>
        <p:nvSpPr>
          <p:cNvPr id="6" name="Rectangle 5"/>
          <p:cNvSpPr/>
          <p:nvPr/>
        </p:nvSpPr>
        <p:spPr>
          <a:xfrm>
            <a:off x="381000" y="4953000"/>
            <a:ext cx="8382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Are general mortality rates as different between countries as are suicide rates?</a:t>
            </a:r>
            <a:endParaRPr lang="en-US" sz="2800" dirty="0"/>
          </a:p>
        </p:txBody>
      </p:sp>
      <p:sp>
        <p:nvSpPr>
          <p:cNvPr id="7" name="Footer Placeholder 6"/>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Suicide and Psychopathic States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Having given some basic information on suicide rates, Durkheim now turns to explanations</a:t>
            </a:r>
          </a:p>
          <a:p>
            <a:r>
              <a:rPr lang="en-US" dirty="0" smtClean="0"/>
              <a:t>Purpose of the first chapter, rule out:</a:t>
            </a:r>
          </a:p>
          <a:p>
            <a:pPr lvl="1"/>
            <a:r>
              <a:rPr lang="en-US" dirty="0" smtClean="0"/>
              <a:t>Psychological causes, exclusively</a:t>
            </a:r>
          </a:p>
          <a:p>
            <a:pPr lvl="1"/>
            <a:r>
              <a:rPr lang="en-US" dirty="0" smtClean="0"/>
              <a:t>Physical environment causes, exclusively</a:t>
            </a:r>
          </a:p>
          <a:p>
            <a:r>
              <a:rPr lang="en-US" dirty="0" smtClean="0"/>
              <a:t>Psychology:</a:t>
            </a:r>
          </a:p>
          <a:p>
            <a:pPr lvl="1"/>
            <a:r>
              <a:rPr lang="en-US" dirty="0" smtClean="0"/>
              <a:t>P. 59 “If suicide can be shown to be a mental disease with its own characteristics and distinct evolution, the question is settled: every suicide is a madman.”</a:t>
            </a:r>
          </a:p>
          <a:p>
            <a:pPr lvl="1"/>
            <a:r>
              <a:rPr lang="en-US" dirty="0" smtClean="0"/>
              <a:t>What does he mean here?</a:t>
            </a:r>
          </a:p>
          <a:p>
            <a:pPr lvl="1"/>
            <a:r>
              <a:rPr lang="en-US" dirty="0" smtClean="0"/>
              <a:t>How can we know if something is psychological or sociological?</a:t>
            </a:r>
          </a:p>
          <a:p>
            <a:pPr lvl="1"/>
            <a:r>
              <a:rPr lang="en-US" dirty="0" smtClean="0"/>
              <a:t>How can we know if suicide is psychological or sociological?</a:t>
            </a:r>
            <a:endParaRPr lang="en-US" dirty="0"/>
          </a:p>
        </p:txBody>
      </p:sp>
      <p:sp>
        <p:nvSpPr>
          <p:cNvPr id="4" name="Footer Placeholder 3"/>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Psychology</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He suggests suicide could be a monomania</a:t>
            </a:r>
          </a:p>
          <a:p>
            <a:pPr lvl="1"/>
            <a:r>
              <a:rPr lang="en-US" dirty="0" smtClean="0"/>
              <a:t>Monomania = fixation with one thing; in the case of suicide, that would be death or dying</a:t>
            </a:r>
          </a:p>
          <a:p>
            <a:r>
              <a:rPr lang="en-US" dirty="0" smtClean="0"/>
              <a:t>Asserts that suicides would be sane except in this one regard (p. 59)</a:t>
            </a:r>
          </a:p>
          <a:p>
            <a:pPr lvl="1"/>
            <a:r>
              <a:rPr lang="en-US" dirty="0" smtClean="0"/>
              <a:t>Is this a logically valid assertion?</a:t>
            </a:r>
          </a:p>
          <a:p>
            <a:r>
              <a:rPr lang="en-US" dirty="0" smtClean="0"/>
              <a:t>He rules out monomania as the cause of suicide because he does not believe people are truly monomaniacs in the sense that they only have one problem they fixate on</a:t>
            </a:r>
          </a:p>
          <a:p>
            <a:pPr lvl="1"/>
            <a:r>
              <a:rPr lang="en-US" dirty="0" smtClean="0"/>
              <a:t>Is this a logically valid suggestion?</a:t>
            </a:r>
          </a:p>
          <a:p>
            <a:r>
              <a:rPr lang="en-US" dirty="0" smtClean="0"/>
              <a:t>Keep in mind two things:</a:t>
            </a:r>
          </a:p>
          <a:p>
            <a:pPr lvl="1"/>
            <a:r>
              <a:rPr lang="en-US" dirty="0" smtClean="0"/>
              <a:t>I’m not an expert in psychology</a:t>
            </a:r>
          </a:p>
          <a:p>
            <a:pPr lvl="1"/>
            <a:r>
              <a:rPr lang="en-US" dirty="0" smtClean="0"/>
              <a:t>And neither was Durkheim… (though maybe for his day)</a:t>
            </a:r>
            <a:endParaRPr lang="en-US" dirty="0"/>
          </a:p>
        </p:txBody>
      </p:sp>
      <p:sp>
        <p:nvSpPr>
          <p:cNvPr id="4" name="Footer Placeholder 3"/>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Psychology</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Maybe suicides are insane?  Maybe there are various types of insane suicides?</a:t>
            </a:r>
          </a:p>
          <a:p>
            <a:pPr lvl="1"/>
            <a:r>
              <a:rPr lang="en-US" dirty="0" smtClean="0"/>
              <a:t>Maniacal suicide – due to hallucinations or delirious conceptions</a:t>
            </a:r>
          </a:p>
          <a:p>
            <a:pPr lvl="1"/>
            <a:r>
              <a:rPr lang="en-US" dirty="0" smtClean="0"/>
              <a:t>Melancholy suicide – general state of extreme depression and exaggerated sadness, causing the patient no longer to realize sanely the bonds which connect him with people and things about him</a:t>
            </a:r>
          </a:p>
          <a:p>
            <a:pPr lvl="1"/>
            <a:r>
              <a:rPr lang="en-US" dirty="0" smtClean="0"/>
              <a:t>Obsessive suicide – fixated on the idea of death, which has, without clear reason, taken complete possession of the patient’s mind</a:t>
            </a:r>
          </a:p>
          <a:p>
            <a:pPr lvl="1"/>
            <a:r>
              <a:rPr lang="en-US" dirty="0" smtClean="0"/>
              <a:t>Impulsive or automatic suicide – unmotivated; has no cause in reality; results from an immediate, irresistible impulse</a:t>
            </a:r>
          </a:p>
          <a:p>
            <a:r>
              <a:rPr lang="en-US" dirty="0" smtClean="0"/>
              <a:t>His conclusion:</a:t>
            </a:r>
          </a:p>
          <a:p>
            <a:pPr lvl="1"/>
            <a:r>
              <a:rPr lang="en-US" dirty="0" smtClean="0"/>
              <a:t>P. 66 "In short, all suicides of the insane are either devoid of any motive or determined by purely imaginary motives. Now, many voluntary deaths fall into neither category; the majority have motives, and motives not unfounded in reality. Not every suicide can therefore be considered insane, without doing violence to language." </a:t>
            </a:r>
          </a:p>
          <a:p>
            <a:pPr lvl="1"/>
            <a:r>
              <a:rPr lang="en-US" dirty="0" smtClean="0"/>
              <a:t>Also argues that insane melancholy suicides don’t have a reason for their depression; sane, melancholy suicides do</a:t>
            </a:r>
            <a:endParaRPr lang="en-US" dirty="0"/>
          </a:p>
        </p:txBody>
      </p:sp>
      <p:sp>
        <p:nvSpPr>
          <p:cNvPr id="4" name="Footer Placeholder 3"/>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Psychology</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What about neurasthenia?</a:t>
            </a:r>
          </a:p>
          <a:p>
            <a:pPr lvl="1"/>
            <a:r>
              <a:rPr lang="en-US" dirty="0" smtClean="0"/>
              <a:t>Neurasthenia is a psycho-pathological term first used by George Miller Beard in 1869 to denote a condition with symptoms of fatigue, anxiety, headache, impotence, neuralgia and depressed mood. It was explained as being a result of exhaustion of the central nervous system's energy reserves, which Beard attributed to modern civilization.  It is no longer included as a diagnosis in the American Psychiatric Association's Diagnostic and Statistical Manual of Mental Disorders although there is a category of Undifferentiated Somatoform Disorders.</a:t>
            </a:r>
          </a:p>
          <a:p>
            <a:r>
              <a:rPr lang="en-US" dirty="0" smtClean="0"/>
              <a:t>Women were more likely to be diagnosed with neurasthenia than men.</a:t>
            </a:r>
          </a:p>
          <a:p>
            <a:r>
              <a:rPr lang="en-US" dirty="0" smtClean="0"/>
              <a:t>Durkheim argues that, since women were more likely to be neurasthenics than men, this can’t explain suicide</a:t>
            </a:r>
          </a:p>
          <a:p>
            <a:r>
              <a:rPr lang="en-US" dirty="0" smtClean="0"/>
              <a:t>But what about insanity in general?</a:t>
            </a:r>
            <a:endParaRPr lang="en-US" dirty="0"/>
          </a:p>
        </p:txBody>
      </p:sp>
      <p:sp>
        <p:nvSpPr>
          <p:cNvPr id="4" name="Footer Placeholder 3"/>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Project</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Okay, rather than a test, let’s gather data on suicide from the US in recent times and see how many of the questions Durkheim asks we can answer using modern data.</a:t>
            </a:r>
          </a:p>
          <a:p>
            <a:r>
              <a:rPr lang="en-US" dirty="0" smtClean="0"/>
              <a:t>Questions to try to answer:</a:t>
            </a:r>
          </a:p>
          <a:p>
            <a:pPr lvl="1"/>
            <a:r>
              <a:rPr lang="en-US" dirty="0" smtClean="0"/>
              <a:t>Get data on suicide rates in the US for as far back as we can</a:t>
            </a:r>
          </a:p>
          <a:p>
            <a:pPr lvl="2"/>
            <a:r>
              <a:rPr lang="en-US" dirty="0" smtClean="0">
                <a:hlinkClick r:id="rId2"/>
              </a:rPr>
              <a:t>http://webappa.cdc.gov/sasweb/ncipc/mortrate.html</a:t>
            </a:r>
            <a:r>
              <a:rPr lang="en-US" dirty="0" smtClean="0"/>
              <a:t> </a:t>
            </a:r>
          </a:p>
          <a:p>
            <a:pPr lvl="2"/>
            <a:r>
              <a:rPr lang="en-US" dirty="0" smtClean="0"/>
              <a:t>Ideally get data for states as far back as we can</a:t>
            </a:r>
          </a:p>
          <a:p>
            <a:pPr lvl="2"/>
            <a:r>
              <a:rPr lang="en-US" dirty="0" smtClean="0"/>
              <a:t>Also get data for the following as far back as possible: race, sex, motivations,  method, occupations, and age</a:t>
            </a:r>
          </a:p>
          <a:p>
            <a:pPr lvl="2"/>
            <a:r>
              <a:rPr lang="en-US" dirty="0" smtClean="0"/>
              <a:t>Try to get data on months of suicides; if possible, get seasonal temperature data to match up</a:t>
            </a:r>
          </a:p>
          <a:p>
            <a:pPr lvl="1"/>
            <a:r>
              <a:rPr lang="en-US" dirty="0" smtClean="0"/>
              <a:t>Get data on suicide rates in other countries over time to compare with the US</a:t>
            </a:r>
          </a:p>
          <a:p>
            <a:pPr lvl="1"/>
            <a:r>
              <a:rPr lang="en-US" dirty="0" smtClean="0"/>
              <a:t>For state comparisons, get data on: religious affiliations by state, alcoholism by state, insanity rates by state, average temperatures by state, marriage rates by state (including widowed, single, etc.)</a:t>
            </a:r>
          </a:p>
          <a:p>
            <a:pPr lvl="1"/>
            <a:r>
              <a:rPr lang="en-US" dirty="0" smtClean="0"/>
              <a:t>I’d also like to see if there is any evidence supporting inheritability of suicide; do a search for twins studies and suicide</a:t>
            </a:r>
          </a:p>
          <a:p>
            <a:pPr lvl="1"/>
            <a:r>
              <a:rPr lang="en-US" dirty="0" smtClean="0"/>
              <a:t>I’d also like to see suicide rates among active duty soldiers</a:t>
            </a:r>
          </a:p>
          <a:p>
            <a:r>
              <a:rPr lang="en-US" dirty="0" smtClean="0"/>
              <a:t>You need to turn in spreadsheets, </a:t>
            </a:r>
            <a:r>
              <a:rPr lang="en-US" dirty="0" err="1" smtClean="0"/>
              <a:t>Powerpoints</a:t>
            </a:r>
            <a:r>
              <a:rPr lang="en-US" dirty="0" smtClean="0"/>
              <a:t>, and any statistical analysis you do</a:t>
            </a:r>
          </a:p>
        </p:txBody>
      </p:sp>
      <p:sp>
        <p:nvSpPr>
          <p:cNvPr id="4" name="Footer Placeholder 3"/>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Number of Men and Women to 100 Insane</a:t>
            </a:r>
            <a:endParaRPr lang="en-US" sz="2800" dirty="0"/>
          </a:p>
        </p:txBody>
      </p:sp>
      <p:graphicFrame>
        <p:nvGraphicFramePr>
          <p:cNvPr id="4" name="Content Placeholder 3"/>
          <p:cNvGraphicFramePr>
            <a:graphicFrameLocks noGrp="1"/>
          </p:cNvGraphicFramePr>
          <p:nvPr>
            <p:ph sz="quarter" idx="1"/>
          </p:nvPr>
        </p:nvGraphicFramePr>
        <p:xfrm>
          <a:off x="1752601" y="1600200"/>
          <a:ext cx="5333999" cy="4079240"/>
        </p:xfrm>
        <a:graphic>
          <a:graphicData uri="http://schemas.openxmlformats.org/drawingml/2006/table">
            <a:tbl>
              <a:tblPr firstRow="1" bandRow="1">
                <a:tableStyleId>{5C22544A-7EE6-4342-B048-85BDC9FD1C3A}</a:tableStyleId>
              </a:tblPr>
              <a:tblGrid>
                <a:gridCol w="2286000"/>
                <a:gridCol w="990600"/>
                <a:gridCol w="914400"/>
                <a:gridCol w="1142999"/>
              </a:tblGrid>
              <a:tr h="370840">
                <a:tc>
                  <a:txBody>
                    <a:bodyPr/>
                    <a:lstStyle/>
                    <a:p>
                      <a:pPr algn="l"/>
                      <a:endParaRPr lang="en-US" dirty="0">
                        <a:latin typeface="Arial"/>
                      </a:endParaRPr>
                    </a:p>
                  </a:txBody>
                  <a:tcPr anchor="ctr"/>
                </a:tc>
                <a:tc>
                  <a:txBody>
                    <a:bodyPr/>
                    <a:lstStyle/>
                    <a:p>
                      <a:pPr algn="ctr"/>
                      <a:r>
                        <a:rPr lang="en-US" dirty="0">
                          <a:latin typeface="Arial"/>
                        </a:rPr>
                        <a:t>Year</a:t>
                      </a:r>
                    </a:p>
                  </a:txBody>
                  <a:tcPr anchor="ctr"/>
                </a:tc>
                <a:tc>
                  <a:txBody>
                    <a:bodyPr/>
                    <a:lstStyle/>
                    <a:p>
                      <a:pPr algn="ctr"/>
                      <a:r>
                        <a:rPr lang="en-US">
                          <a:latin typeface="Arial"/>
                        </a:rPr>
                        <a:t>Men</a:t>
                      </a:r>
                    </a:p>
                  </a:txBody>
                  <a:tcPr anchor="ctr"/>
                </a:tc>
                <a:tc>
                  <a:txBody>
                    <a:bodyPr/>
                    <a:lstStyle/>
                    <a:p>
                      <a:pPr algn="ctr"/>
                      <a:r>
                        <a:rPr lang="en-US">
                          <a:latin typeface="Arial"/>
                        </a:rPr>
                        <a:t>Women</a:t>
                      </a:r>
                    </a:p>
                  </a:txBody>
                  <a:tcPr anchor="ctr"/>
                </a:tc>
              </a:tr>
              <a:tr h="370840">
                <a:tc>
                  <a:txBody>
                    <a:bodyPr/>
                    <a:lstStyle/>
                    <a:p>
                      <a:pPr algn="l"/>
                      <a:r>
                        <a:rPr lang="en-US">
                          <a:latin typeface="Arial"/>
                        </a:rPr>
                        <a:t>Silesia</a:t>
                      </a:r>
                    </a:p>
                  </a:txBody>
                  <a:tcPr anchor="ctr"/>
                </a:tc>
                <a:tc>
                  <a:txBody>
                    <a:bodyPr/>
                    <a:lstStyle/>
                    <a:p>
                      <a:pPr algn="ctr"/>
                      <a:r>
                        <a:rPr lang="en-US" dirty="0">
                          <a:latin typeface="Arial"/>
                        </a:rPr>
                        <a:t>1858</a:t>
                      </a:r>
                    </a:p>
                  </a:txBody>
                  <a:tcPr anchor="ctr"/>
                </a:tc>
                <a:tc>
                  <a:txBody>
                    <a:bodyPr/>
                    <a:lstStyle/>
                    <a:p>
                      <a:pPr algn="ctr"/>
                      <a:r>
                        <a:rPr lang="en-US" dirty="0">
                          <a:latin typeface="Arial"/>
                        </a:rPr>
                        <a:t>49</a:t>
                      </a:r>
                    </a:p>
                  </a:txBody>
                  <a:tcPr anchor="ctr"/>
                </a:tc>
                <a:tc>
                  <a:txBody>
                    <a:bodyPr/>
                    <a:lstStyle/>
                    <a:p>
                      <a:pPr algn="ctr"/>
                      <a:r>
                        <a:rPr lang="en-US" dirty="0">
                          <a:latin typeface="Arial"/>
                        </a:rPr>
                        <a:t>51</a:t>
                      </a:r>
                    </a:p>
                  </a:txBody>
                  <a:tcPr anchor="ctr"/>
                </a:tc>
              </a:tr>
              <a:tr h="370840">
                <a:tc>
                  <a:txBody>
                    <a:bodyPr/>
                    <a:lstStyle/>
                    <a:p>
                      <a:pPr algn="l"/>
                      <a:r>
                        <a:rPr lang="en-US">
                          <a:latin typeface="Arial"/>
                        </a:rPr>
                        <a:t>Saxony</a:t>
                      </a:r>
                    </a:p>
                  </a:txBody>
                  <a:tcPr anchor="ctr"/>
                </a:tc>
                <a:tc>
                  <a:txBody>
                    <a:bodyPr/>
                    <a:lstStyle/>
                    <a:p>
                      <a:pPr algn="ctr"/>
                      <a:r>
                        <a:rPr lang="en-US">
                          <a:latin typeface="Arial"/>
                        </a:rPr>
                        <a:t>1861</a:t>
                      </a:r>
                    </a:p>
                  </a:txBody>
                  <a:tcPr anchor="ctr"/>
                </a:tc>
                <a:tc>
                  <a:txBody>
                    <a:bodyPr/>
                    <a:lstStyle/>
                    <a:p>
                      <a:pPr algn="ctr"/>
                      <a:r>
                        <a:rPr lang="en-US" dirty="0">
                          <a:latin typeface="Arial"/>
                        </a:rPr>
                        <a:t>48</a:t>
                      </a:r>
                    </a:p>
                  </a:txBody>
                  <a:tcPr anchor="ctr"/>
                </a:tc>
                <a:tc>
                  <a:txBody>
                    <a:bodyPr/>
                    <a:lstStyle/>
                    <a:p>
                      <a:pPr algn="ctr"/>
                      <a:r>
                        <a:rPr lang="en-US">
                          <a:latin typeface="Arial"/>
                        </a:rPr>
                        <a:t>52</a:t>
                      </a:r>
                    </a:p>
                  </a:txBody>
                  <a:tcPr anchor="ctr"/>
                </a:tc>
              </a:tr>
              <a:tr h="370840">
                <a:tc>
                  <a:txBody>
                    <a:bodyPr/>
                    <a:lstStyle/>
                    <a:p>
                      <a:pPr algn="l"/>
                      <a:r>
                        <a:rPr lang="en-US">
                          <a:latin typeface="Arial"/>
                        </a:rPr>
                        <a:t>Wurtemberg</a:t>
                      </a:r>
                    </a:p>
                  </a:txBody>
                  <a:tcPr anchor="ctr"/>
                </a:tc>
                <a:tc>
                  <a:txBody>
                    <a:bodyPr/>
                    <a:lstStyle/>
                    <a:p>
                      <a:pPr algn="ctr"/>
                      <a:r>
                        <a:rPr lang="en-US">
                          <a:latin typeface="Arial"/>
                        </a:rPr>
                        <a:t>1853</a:t>
                      </a:r>
                    </a:p>
                  </a:txBody>
                  <a:tcPr anchor="ctr"/>
                </a:tc>
                <a:tc>
                  <a:txBody>
                    <a:bodyPr/>
                    <a:lstStyle/>
                    <a:p>
                      <a:pPr algn="ctr"/>
                      <a:r>
                        <a:rPr lang="en-US" dirty="0">
                          <a:latin typeface="Arial"/>
                        </a:rPr>
                        <a:t>45</a:t>
                      </a:r>
                    </a:p>
                  </a:txBody>
                  <a:tcPr anchor="ctr"/>
                </a:tc>
                <a:tc>
                  <a:txBody>
                    <a:bodyPr/>
                    <a:lstStyle/>
                    <a:p>
                      <a:pPr algn="ctr"/>
                      <a:r>
                        <a:rPr lang="en-US">
                          <a:latin typeface="Arial"/>
                        </a:rPr>
                        <a:t>55</a:t>
                      </a:r>
                    </a:p>
                  </a:txBody>
                  <a:tcPr anchor="ctr"/>
                </a:tc>
              </a:tr>
              <a:tr h="370840">
                <a:tc>
                  <a:txBody>
                    <a:bodyPr/>
                    <a:lstStyle/>
                    <a:p>
                      <a:pPr algn="l"/>
                      <a:r>
                        <a:rPr lang="en-US">
                          <a:latin typeface="Arial"/>
                        </a:rPr>
                        <a:t>Denmark</a:t>
                      </a:r>
                    </a:p>
                  </a:txBody>
                  <a:tcPr anchor="ctr"/>
                </a:tc>
                <a:tc>
                  <a:txBody>
                    <a:bodyPr/>
                    <a:lstStyle/>
                    <a:p>
                      <a:pPr algn="ctr"/>
                      <a:r>
                        <a:rPr lang="en-US">
                          <a:latin typeface="Arial"/>
                        </a:rPr>
                        <a:t>1847</a:t>
                      </a:r>
                    </a:p>
                  </a:txBody>
                  <a:tcPr anchor="ctr"/>
                </a:tc>
                <a:tc>
                  <a:txBody>
                    <a:bodyPr/>
                    <a:lstStyle/>
                    <a:p>
                      <a:pPr algn="ctr"/>
                      <a:r>
                        <a:rPr lang="en-US" dirty="0">
                          <a:latin typeface="Arial"/>
                        </a:rPr>
                        <a:t>45</a:t>
                      </a:r>
                    </a:p>
                  </a:txBody>
                  <a:tcPr anchor="ctr"/>
                </a:tc>
                <a:tc>
                  <a:txBody>
                    <a:bodyPr/>
                    <a:lstStyle/>
                    <a:p>
                      <a:pPr algn="ctr"/>
                      <a:r>
                        <a:rPr lang="en-US">
                          <a:latin typeface="Arial"/>
                        </a:rPr>
                        <a:t>55</a:t>
                      </a:r>
                    </a:p>
                  </a:txBody>
                  <a:tcPr anchor="ctr"/>
                </a:tc>
              </a:tr>
              <a:tr h="370840">
                <a:tc>
                  <a:txBody>
                    <a:bodyPr/>
                    <a:lstStyle/>
                    <a:p>
                      <a:pPr algn="l"/>
                      <a:r>
                        <a:rPr lang="en-US">
                          <a:latin typeface="Arial"/>
                        </a:rPr>
                        <a:t>Norway</a:t>
                      </a:r>
                    </a:p>
                  </a:txBody>
                  <a:tcPr anchor="ctr"/>
                </a:tc>
                <a:tc>
                  <a:txBody>
                    <a:bodyPr/>
                    <a:lstStyle/>
                    <a:p>
                      <a:pPr algn="ctr"/>
                      <a:r>
                        <a:rPr lang="en-US">
                          <a:latin typeface="Arial"/>
                        </a:rPr>
                        <a:t>1855</a:t>
                      </a:r>
                    </a:p>
                  </a:txBody>
                  <a:tcPr anchor="ctr"/>
                </a:tc>
                <a:tc>
                  <a:txBody>
                    <a:bodyPr/>
                    <a:lstStyle/>
                    <a:p>
                      <a:pPr algn="ctr"/>
                      <a:r>
                        <a:rPr lang="en-US" dirty="0">
                          <a:latin typeface="Arial"/>
                        </a:rPr>
                        <a:t>45</a:t>
                      </a:r>
                    </a:p>
                  </a:txBody>
                  <a:tcPr anchor="ctr"/>
                </a:tc>
                <a:tc>
                  <a:txBody>
                    <a:bodyPr/>
                    <a:lstStyle/>
                    <a:p>
                      <a:pPr algn="ctr"/>
                      <a:r>
                        <a:rPr lang="en-US">
                          <a:latin typeface="Arial"/>
                        </a:rPr>
                        <a:t>56</a:t>
                      </a:r>
                    </a:p>
                  </a:txBody>
                  <a:tcPr anchor="ctr"/>
                </a:tc>
              </a:tr>
              <a:tr h="370840">
                <a:tc>
                  <a:txBody>
                    <a:bodyPr/>
                    <a:lstStyle/>
                    <a:p>
                      <a:pPr algn="l"/>
                      <a:r>
                        <a:rPr lang="en-US">
                          <a:latin typeface="Arial"/>
                        </a:rPr>
                        <a:t>New York</a:t>
                      </a:r>
                    </a:p>
                  </a:txBody>
                  <a:tcPr anchor="ctr"/>
                </a:tc>
                <a:tc>
                  <a:txBody>
                    <a:bodyPr/>
                    <a:lstStyle/>
                    <a:p>
                      <a:pPr algn="ctr"/>
                      <a:r>
                        <a:rPr lang="en-US">
                          <a:latin typeface="Arial"/>
                        </a:rPr>
                        <a:t>1855</a:t>
                      </a:r>
                    </a:p>
                  </a:txBody>
                  <a:tcPr anchor="ctr"/>
                </a:tc>
                <a:tc>
                  <a:txBody>
                    <a:bodyPr/>
                    <a:lstStyle/>
                    <a:p>
                      <a:pPr algn="ctr"/>
                      <a:r>
                        <a:rPr lang="en-US" dirty="0">
                          <a:latin typeface="Arial"/>
                        </a:rPr>
                        <a:t>44</a:t>
                      </a:r>
                    </a:p>
                  </a:txBody>
                  <a:tcPr anchor="ctr"/>
                </a:tc>
                <a:tc>
                  <a:txBody>
                    <a:bodyPr/>
                    <a:lstStyle/>
                    <a:p>
                      <a:pPr algn="ctr"/>
                      <a:r>
                        <a:rPr lang="en-US">
                          <a:latin typeface="Arial"/>
                        </a:rPr>
                        <a:t>56</a:t>
                      </a:r>
                    </a:p>
                  </a:txBody>
                  <a:tcPr anchor="ctr"/>
                </a:tc>
              </a:tr>
              <a:tr h="370840">
                <a:tc>
                  <a:txBody>
                    <a:bodyPr/>
                    <a:lstStyle/>
                    <a:p>
                      <a:pPr algn="l"/>
                      <a:r>
                        <a:rPr lang="en-US">
                          <a:latin typeface="Arial"/>
                        </a:rPr>
                        <a:t>Massachusetts</a:t>
                      </a:r>
                    </a:p>
                  </a:txBody>
                  <a:tcPr anchor="ctr"/>
                </a:tc>
                <a:tc>
                  <a:txBody>
                    <a:bodyPr/>
                    <a:lstStyle/>
                    <a:p>
                      <a:pPr algn="ctr"/>
                      <a:r>
                        <a:rPr lang="en-US">
                          <a:latin typeface="Arial"/>
                        </a:rPr>
                        <a:t>1854</a:t>
                      </a:r>
                    </a:p>
                  </a:txBody>
                  <a:tcPr anchor="ctr"/>
                </a:tc>
                <a:tc>
                  <a:txBody>
                    <a:bodyPr/>
                    <a:lstStyle/>
                    <a:p>
                      <a:pPr algn="ctr"/>
                      <a:r>
                        <a:rPr lang="en-US" dirty="0">
                          <a:latin typeface="Arial"/>
                        </a:rPr>
                        <a:t>46</a:t>
                      </a:r>
                    </a:p>
                  </a:txBody>
                  <a:tcPr anchor="ctr"/>
                </a:tc>
                <a:tc>
                  <a:txBody>
                    <a:bodyPr/>
                    <a:lstStyle/>
                    <a:p>
                      <a:pPr algn="ctr"/>
                      <a:r>
                        <a:rPr lang="en-US">
                          <a:latin typeface="Arial"/>
                        </a:rPr>
                        <a:t>54</a:t>
                      </a:r>
                    </a:p>
                  </a:txBody>
                  <a:tcPr anchor="ctr"/>
                </a:tc>
              </a:tr>
              <a:tr h="370840">
                <a:tc>
                  <a:txBody>
                    <a:bodyPr/>
                    <a:lstStyle/>
                    <a:p>
                      <a:pPr algn="l"/>
                      <a:r>
                        <a:rPr lang="en-US">
                          <a:latin typeface="Arial"/>
                        </a:rPr>
                        <a:t>Maryland</a:t>
                      </a:r>
                    </a:p>
                  </a:txBody>
                  <a:tcPr anchor="ctr"/>
                </a:tc>
                <a:tc>
                  <a:txBody>
                    <a:bodyPr/>
                    <a:lstStyle/>
                    <a:p>
                      <a:pPr algn="ctr"/>
                      <a:r>
                        <a:rPr lang="en-US">
                          <a:latin typeface="Arial"/>
                        </a:rPr>
                        <a:t>1850</a:t>
                      </a:r>
                    </a:p>
                  </a:txBody>
                  <a:tcPr anchor="ctr"/>
                </a:tc>
                <a:tc>
                  <a:txBody>
                    <a:bodyPr/>
                    <a:lstStyle/>
                    <a:p>
                      <a:pPr algn="ctr"/>
                      <a:r>
                        <a:rPr lang="en-US" dirty="0">
                          <a:latin typeface="Arial"/>
                        </a:rPr>
                        <a:t>46</a:t>
                      </a:r>
                    </a:p>
                  </a:txBody>
                  <a:tcPr anchor="ctr"/>
                </a:tc>
                <a:tc>
                  <a:txBody>
                    <a:bodyPr/>
                    <a:lstStyle/>
                    <a:p>
                      <a:pPr algn="ctr"/>
                      <a:r>
                        <a:rPr lang="en-US">
                          <a:latin typeface="Arial"/>
                        </a:rPr>
                        <a:t>54</a:t>
                      </a:r>
                    </a:p>
                  </a:txBody>
                  <a:tcPr anchor="ctr"/>
                </a:tc>
              </a:tr>
              <a:tr h="370840">
                <a:tc>
                  <a:txBody>
                    <a:bodyPr/>
                    <a:lstStyle/>
                    <a:p>
                      <a:pPr algn="l"/>
                      <a:r>
                        <a:rPr lang="en-US">
                          <a:latin typeface="Arial"/>
                        </a:rPr>
                        <a:t>France</a:t>
                      </a:r>
                    </a:p>
                  </a:txBody>
                  <a:tcPr anchor="ctr"/>
                </a:tc>
                <a:tc>
                  <a:txBody>
                    <a:bodyPr/>
                    <a:lstStyle/>
                    <a:p>
                      <a:pPr algn="ctr"/>
                      <a:r>
                        <a:rPr lang="en-US">
                          <a:latin typeface="Arial"/>
                        </a:rPr>
                        <a:t>1890</a:t>
                      </a:r>
                    </a:p>
                  </a:txBody>
                  <a:tcPr anchor="ctr"/>
                </a:tc>
                <a:tc>
                  <a:txBody>
                    <a:bodyPr/>
                    <a:lstStyle/>
                    <a:p>
                      <a:pPr algn="ctr"/>
                      <a:r>
                        <a:rPr lang="en-US">
                          <a:latin typeface="Arial"/>
                        </a:rPr>
                        <a:t>47</a:t>
                      </a:r>
                    </a:p>
                  </a:txBody>
                  <a:tcPr anchor="ctr"/>
                </a:tc>
                <a:tc>
                  <a:txBody>
                    <a:bodyPr/>
                    <a:lstStyle/>
                    <a:p>
                      <a:pPr algn="ctr"/>
                      <a:r>
                        <a:rPr lang="en-US" dirty="0">
                          <a:latin typeface="Arial"/>
                        </a:rPr>
                        <a:t>53</a:t>
                      </a:r>
                    </a:p>
                  </a:txBody>
                  <a:tcPr anchor="ctr"/>
                </a:tc>
              </a:tr>
              <a:tr h="370840">
                <a:tc>
                  <a:txBody>
                    <a:bodyPr/>
                    <a:lstStyle/>
                    <a:p>
                      <a:pPr algn="l"/>
                      <a:r>
                        <a:rPr lang="en-US">
                          <a:latin typeface="Arial"/>
                        </a:rPr>
                        <a:t>France</a:t>
                      </a:r>
                    </a:p>
                  </a:txBody>
                  <a:tcPr anchor="ctr"/>
                </a:tc>
                <a:tc>
                  <a:txBody>
                    <a:bodyPr/>
                    <a:lstStyle/>
                    <a:p>
                      <a:pPr algn="ctr"/>
                      <a:r>
                        <a:rPr lang="en-US">
                          <a:latin typeface="Arial"/>
                        </a:rPr>
                        <a:t>1891</a:t>
                      </a:r>
                    </a:p>
                  </a:txBody>
                  <a:tcPr anchor="ctr"/>
                </a:tc>
                <a:tc>
                  <a:txBody>
                    <a:bodyPr/>
                    <a:lstStyle/>
                    <a:p>
                      <a:pPr algn="ctr"/>
                      <a:r>
                        <a:rPr lang="en-US">
                          <a:latin typeface="Arial"/>
                        </a:rPr>
                        <a:t>48</a:t>
                      </a:r>
                    </a:p>
                  </a:txBody>
                  <a:tcPr anchor="ctr"/>
                </a:tc>
                <a:tc>
                  <a:txBody>
                    <a:bodyPr/>
                    <a:lstStyle/>
                    <a:p>
                      <a:pPr algn="ctr"/>
                      <a:r>
                        <a:rPr lang="en-US" dirty="0">
                          <a:latin typeface="Arial"/>
                        </a:rPr>
                        <a:t>52</a:t>
                      </a:r>
                    </a:p>
                  </a:txBody>
                  <a:tcPr anchor="ctr"/>
                </a:tc>
              </a:tr>
            </a:tbl>
          </a:graphicData>
        </a:graphic>
      </p:graphicFrame>
      <p:sp>
        <p:nvSpPr>
          <p:cNvPr id="5" name="Rectangle 4"/>
          <p:cNvSpPr/>
          <p:nvPr/>
        </p:nvSpPr>
        <p:spPr>
          <a:xfrm>
            <a:off x="762000" y="5715000"/>
            <a:ext cx="7467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So, women are more likely to be insane than men?</a:t>
            </a:r>
            <a:endParaRPr lang="en-US" sz="2400" dirty="0"/>
          </a:p>
        </p:txBody>
      </p:sp>
      <p:sp>
        <p:nvSpPr>
          <p:cNvPr id="6" name="Footer Placeholder 5"/>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Table IV – Share of Each Sex in the Total Number of Suicides</a:t>
            </a:r>
            <a:endParaRPr lang="en-US" sz="2800" dirty="0"/>
          </a:p>
        </p:txBody>
      </p:sp>
      <p:graphicFrame>
        <p:nvGraphicFramePr>
          <p:cNvPr id="4" name="Content Placeholder 3"/>
          <p:cNvGraphicFramePr>
            <a:graphicFrameLocks noGrp="1"/>
          </p:cNvGraphicFramePr>
          <p:nvPr>
            <p:ph sz="quarter" idx="1"/>
          </p:nvPr>
        </p:nvGraphicFramePr>
        <p:xfrm>
          <a:off x="228600" y="1524000"/>
          <a:ext cx="8610600" cy="5191760"/>
        </p:xfrm>
        <a:graphic>
          <a:graphicData uri="http://schemas.openxmlformats.org/drawingml/2006/table">
            <a:tbl>
              <a:tblPr firstRow="1" bandRow="1">
                <a:tableStyleId>{5C22544A-7EE6-4342-B048-85BDC9FD1C3A}</a:tableStyleId>
              </a:tblPr>
              <a:tblGrid>
                <a:gridCol w="2286000"/>
                <a:gridCol w="1676400"/>
                <a:gridCol w="1905000"/>
                <a:gridCol w="1451611"/>
                <a:gridCol w="1291589"/>
              </a:tblGrid>
              <a:tr h="370840">
                <a:tc>
                  <a:txBody>
                    <a:bodyPr/>
                    <a:lstStyle/>
                    <a:p>
                      <a:pPr algn="l"/>
                      <a:endParaRPr lang="en-US" dirty="0">
                        <a:latin typeface="Arial"/>
                      </a:endParaRPr>
                    </a:p>
                  </a:txBody>
                  <a:tcPr anchor="ctr"/>
                </a:tc>
                <a:tc gridSpan="2">
                  <a:txBody>
                    <a:bodyPr/>
                    <a:lstStyle/>
                    <a:p>
                      <a:pPr algn="ctr"/>
                      <a:r>
                        <a:rPr lang="en-US" dirty="0" smtClean="0">
                          <a:latin typeface="Arial"/>
                        </a:rPr>
                        <a:t>Absolute # of Suicides</a:t>
                      </a:r>
                      <a:endParaRPr lang="en-US" dirty="0">
                        <a:latin typeface="Arial"/>
                      </a:endParaRPr>
                    </a:p>
                  </a:txBody>
                  <a:tcPr anchor="ctr"/>
                </a:tc>
                <a:tc hMerge="1">
                  <a:txBody>
                    <a:bodyPr/>
                    <a:lstStyle/>
                    <a:p>
                      <a:pPr algn="ctr"/>
                      <a:endParaRPr lang="en-US" dirty="0">
                        <a:latin typeface="Arial"/>
                      </a:endParaRPr>
                    </a:p>
                  </a:txBody>
                  <a:tcPr anchor="ctr"/>
                </a:tc>
                <a:tc gridSpan="2">
                  <a:txBody>
                    <a:bodyPr/>
                    <a:lstStyle/>
                    <a:p>
                      <a:pPr algn="ctr"/>
                      <a:r>
                        <a:rPr lang="en-US" baseline="0" dirty="0" smtClean="0">
                          <a:latin typeface="Arial"/>
                        </a:rPr>
                        <a:t># of t</a:t>
                      </a:r>
                      <a:r>
                        <a:rPr lang="en-US" dirty="0" smtClean="0">
                          <a:latin typeface="Arial"/>
                        </a:rPr>
                        <a:t>o 100 Suicides </a:t>
                      </a:r>
                      <a:endParaRPr lang="en-US" dirty="0">
                        <a:latin typeface="Arial"/>
                      </a:endParaRPr>
                    </a:p>
                  </a:txBody>
                  <a:tcPr anchor="ctr"/>
                </a:tc>
                <a:tc hMerge="1">
                  <a:txBody>
                    <a:bodyPr/>
                    <a:lstStyle/>
                    <a:p>
                      <a:pPr algn="ctr"/>
                      <a:endParaRPr lang="en-US" dirty="0">
                        <a:latin typeface="Arial"/>
                      </a:endParaRPr>
                    </a:p>
                  </a:txBody>
                  <a:tcPr anchor="ctr"/>
                </a:tc>
              </a:tr>
              <a:tr h="370840">
                <a:tc>
                  <a:txBody>
                    <a:bodyPr/>
                    <a:lstStyle/>
                    <a:p>
                      <a:pPr algn="l"/>
                      <a:endParaRPr lang="en-US" dirty="0">
                        <a:latin typeface="Arial"/>
                      </a:endParaRPr>
                    </a:p>
                  </a:txBody>
                  <a:tcPr anchor="ctr"/>
                </a:tc>
                <a:tc>
                  <a:txBody>
                    <a:bodyPr/>
                    <a:lstStyle/>
                    <a:p>
                      <a:pPr algn="ctr"/>
                      <a:r>
                        <a:rPr lang="en-US" dirty="0">
                          <a:latin typeface="Arial"/>
                        </a:rPr>
                        <a:t>Men</a:t>
                      </a:r>
                    </a:p>
                  </a:txBody>
                  <a:tcPr anchor="ctr"/>
                </a:tc>
                <a:tc>
                  <a:txBody>
                    <a:bodyPr/>
                    <a:lstStyle/>
                    <a:p>
                      <a:pPr algn="ctr"/>
                      <a:r>
                        <a:rPr lang="en-US" dirty="0">
                          <a:latin typeface="Arial"/>
                        </a:rPr>
                        <a:t>Women</a:t>
                      </a:r>
                    </a:p>
                  </a:txBody>
                  <a:tcPr anchor="ctr"/>
                </a:tc>
                <a:tc>
                  <a:txBody>
                    <a:bodyPr/>
                    <a:lstStyle/>
                    <a:p>
                      <a:pPr algn="ctr"/>
                      <a:r>
                        <a:rPr lang="en-US" dirty="0">
                          <a:latin typeface="Arial"/>
                        </a:rPr>
                        <a:t>Men</a:t>
                      </a:r>
                    </a:p>
                  </a:txBody>
                  <a:tcPr anchor="ctr"/>
                </a:tc>
                <a:tc>
                  <a:txBody>
                    <a:bodyPr/>
                    <a:lstStyle/>
                    <a:p>
                      <a:pPr algn="ctr"/>
                      <a:r>
                        <a:rPr lang="en-US" dirty="0">
                          <a:latin typeface="Arial"/>
                        </a:rPr>
                        <a:t>Women</a:t>
                      </a:r>
                    </a:p>
                  </a:txBody>
                  <a:tcPr anchor="ctr"/>
                </a:tc>
              </a:tr>
              <a:tr h="370840">
                <a:tc>
                  <a:txBody>
                    <a:bodyPr/>
                    <a:lstStyle/>
                    <a:p>
                      <a:pPr algn="l"/>
                      <a:r>
                        <a:rPr lang="en-US">
                          <a:latin typeface="Arial"/>
                        </a:rPr>
                        <a:t>Austria (1873-77)</a:t>
                      </a:r>
                    </a:p>
                  </a:txBody>
                  <a:tcPr anchor="ctr"/>
                </a:tc>
                <a:tc>
                  <a:txBody>
                    <a:bodyPr/>
                    <a:lstStyle/>
                    <a:p>
                      <a:pPr algn="ctr"/>
                      <a:r>
                        <a:rPr lang="en-US" dirty="0">
                          <a:latin typeface="Arial"/>
                        </a:rPr>
                        <a:t>11,429</a:t>
                      </a:r>
                    </a:p>
                  </a:txBody>
                  <a:tcPr anchor="ctr"/>
                </a:tc>
                <a:tc>
                  <a:txBody>
                    <a:bodyPr/>
                    <a:lstStyle/>
                    <a:p>
                      <a:pPr algn="ctr"/>
                      <a:r>
                        <a:rPr lang="en-US">
                          <a:latin typeface="Arial"/>
                        </a:rPr>
                        <a:t>2,478</a:t>
                      </a:r>
                    </a:p>
                  </a:txBody>
                  <a:tcPr anchor="ctr"/>
                </a:tc>
                <a:tc>
                  <a:txBody>
                    <a:bodyPr/>
                    <a:lstStyle/>
                    <a:p>
                      <a:pPr algn="ctr"/>
                      <a:r>
                        <a:rPr lang="en-US">
                          <a:latin typeface="Arial"/>
                        </a:rPr>
                        <a:t>82.1</a:t>
                      </a:r>
                    </a:p>
                  </a:txBody>
                  <a:tcPr anchor="ctr"/>
                </a:tc>
                <a:tc>
                  <a:txBody>
                    <a:bodyPr/>
                    <a:lstStyle/>
                    <a:p>
                      <a:pPr algn="ctr"/>
                      <a:r>
                        <a:rPr lang="en-US">
                          <a:latin typeface="Arial"/>
                        </a:rPr>
                        <a:t>17.9</a:t>
                      </a:r>
                    </a:p>
                  </a:txBody>
                  <a:tcPr anchor="ctr"/>
                </a:tc>
              </a:tr>
              <a:tr h="370840">
                <a:tc>
                  <a:txBody>
                    <a:bodyPr/>
                    <a:lstStyle/>
                    <a:p>
                      <a:pPr algn="l"/>
                      <a:r>
                        <a:rPr lang="en-US">
                          <a:latin typeface="Arial"/>
                        </a:rPr>
                        <a:t>Prussia (1831-40)</a:t>
                      </a:r>
                    </a:p>
                  </a:txBody>
                  <a:tcPr anchor="ctr"/>
                </a:tc>
                <a:tc>
                  <a:txBody>
                    <a:bodyPr/>
                    <a:lstStyle/>
                    <a:p>
                      <a:pPr algn="ctr"/>
                      <a:r>
                        <a:rPr lang="en-US" dirty="0">
                          <a:latin typeface="Arial"/>
                        </a:rPr>
                        <a:t>11,435</a:t>
                      </a:r>
                    </a:p>
                  </a:txBody>
                  <a:tcPr anchor="ctr"/>
                </a:tc>
                <a:tc>
                  <a:txBody>
                    <a:bodyPr/>
                    <a:lstStyle/>
                    <a:p>
                      <a:pPr algn="ctr"/>
                      <a:r>
                        <a:rPr lang="en-US">
                          <a:latin typeface="Arial"/>
                        </a:rPr>
                        <a:t>2,534</a:t>
                      </a:r>
                    </a:p>
                  </a:txBody>
                  <a:tcPr anchor="ctr"/>
                </a:tc>
                <a:tc>
                  <a:txBody>
                    <a:bodyPr/>
                    <a:lstStyle/>
                    <a:p>
                      <a:pPr algn="ctr"/>
                      <a:r>
                        <a:rPr lang="en-US">
                          <a:latin typeface="Arial"/>
                        </a:rPr>
                        <a:t>81.9</a:t>
                      </a:r>
                    </a:p>
                  </a:txBody>
                  <a:tcPr anchor="ctr"/>
                </a:tc>
                <a:tc>
                  <a:txBody>
                    <a:bodyPr/>
                    <a:lstStyle/>
                    <a:p>
                      <a:pPr algn="ctr"/>
                      <a:r>
                        <a:rPr lang="en-US">
                          <a:latin typeface="Arial"/>
                        </a:rPr>
                        <a:t>18.1</a:t>
                      </a:r>
                    </a:p>
                  </a:txBody>
                  <a:tcPr anchor="ctr"/>
                </a:tc>
              </a:tr>
              <a:tr h="370840">
                <a:tc>
                  <a:txBody>
                    <a:bodyPr/>
                    <a:lstStyle/>
                    <a:p>
                      <a:pPr algn="l"/>
                      <a:r>
                        <a:rPr lang="en-US">
                          <a:latin typeface="Arial"/>
                        </a:rPr>
                        <a:t>Prussia 11871-76)</a:t>
                      </a:r>
                    </a:p>
                  </a:txBody>
                  <a:tcPr anchor="ctr"/>
                </a:tc>
                <a:tc>
                  <a:txBody>
                    <a:bodyPr/>
                    <a:lstStyle/>
                    <a:p>
                      <a:pPr algn="ctr"/>
                      <a:r>
                        <a:rPr lang="en-US" dirty="0">
                          <a:latin typeface="Arial"/>
                        </a:rPr>
                        <a:t>16,425</a:t>
                      </a:r>
                    </a:p>
                  </a:txBody>
                  <a:tcPr anchor="ctr"/>
                </a:tc>
                <a:tc>
                  <a:txBody>
                    <a:bodyPr/>
                    <a:lstStyle/>
                    <a:p>
                      <a:pPr algn="ctr"/>
                      <a:r>
                        <a:rPr lang="en-US" dirty="0">
                          <a:latin typeface="Arial"/>
                        </a:rPr>
                        <a:t>3,724</a:t>
                      </a:r>
                    </a:p>
                  </a:txBody>
                  <a:tcPr anchor="ctr"/>
                </a:tc>
                <a:tc>
                  <a:txBody>
                    <a:bodyPr/>
                    <a:lstStyle/>
                    <a:p>
                      <a:pPr algn="ctr"/>
                      <a:r>
                        <a:rPr lang="en-US">
                          <a:latin typeface="Arial"/>
                        </a:rPr>
                        <a:t>81.5</a:t>
                      </a:r>
                    </a:p>
                  </a:txBody>
                  <a:tcPr anchor="ctr"/>
                </a:tc>
                <a:tc>
                  <a:txBody>
                    <a:bodyPr/>
                    <a:lstStyle/>
                    <a:p>
                      <a:pPr algn="ctr"/>
                      <a:r>
                        <a:rPr lang="en-US">
                          <a:latin typeface="Arial"/>
                        </a:rPr>
                        <a:t>18.5</a:t>
                      </a:r>
                    </a:p>
                  </a:txBody>
                  <a:tcPr anchor="ctr"/>
                </a:tc>
              </a:tr>
              <a:tr h="370840">
                <a:tc>
                  <a:txBody>
                    <a:bodyPr/>
                    <a:lstStyle/>
                    <a:p>
                      <a:pPr algn="l"/>
                      <a:r>
                        <a:rPr lang="en-US">
                          <a:latin typeface="Arial"/>
                        </a:rPr>
                        <a:t>Italy (1872-77)</a:t>
                      </a:r>
                    </a:p>
                  </a:txBody>
                  <a:tcPr anchor="ctr"/>
                </a:tc>
                <a:tc>
                  <a:txBody>
                    <a:bodyPr/>
                    <a:lstStyle/>
                    <a:p>
                      <a:pPr algn="ctr"/>
                      <a:r>
                        <a:rPr lang="en-US">
                          <a:latin typeface="Arial"/>
                        </a:rPr>
                        <a:t>4,770</a:t>
                      </a:r>
                    </a:p>
                  </a:txBody>
                  <a:tcPr anchor="ctr"/>
                </a:tc>
                <a:tc>
                  <a:txBody>
                    <a:bodyPr/>
                    <a:lstStyle/>
                    <a:p>
                      <a:pPr algn="ctr"/>
                      <a:r>
                        <a:rPr lang="en-US" dirty="0">
                          <a:latin typeface="Arial"/>
                        </a:rPr>
                        <a:t>1,195</a:t>
                      </a:r>
                    </a:p>
                  </a:txBody>
                  <a:tcPr anchor="ctr"/>
                </a:tc>
                <a:tc>
                  <a:txBody>
                    <a:bodyPr/>
                    <a:lstStyle/>
                    <a:p>
                      <a:pPr algn="ctr"/>
                      <a:r>
                        <a:rPr lang="en-US">
                          <a:latin typeface="Arial"/>
                        </a:rPr>
                        <a:t>80.0</a:t>
                      </a:r>
                    </a:p>
                  </a:txBody>
                  <a:tcPr anchor="ctr"/>
                </a:tc>
                <a:tc>
                  <a:txBody>
                    <a:bodyPr/>
                    <a:lstStyle/>
                    <a:p>
                      <a:pPr algn="ctr"/>
                      <a:r>
                        <a:rPr lang="en-US">
                          <a:latin typeface="Arial"/>
                        </a:rPr>
                        <a:t>20.0</a:t>
                      </a:r>
                    </a:p>
                  </a:txBody>
                  <a:tcPr anchor="ctr"/>
                </a:tc>
              </a:tr>
              <a:tr h="370840">
                <a:tc>
                  <a:txBody>
                    <a:bodyPr/>
                    <a:lstStyle/>
                    <a:p>
                      <a:pPr algn="l"/>
                      <a:r>
                        <a:rPr lang="en-US">
                          <a:latin typeface="Arial"/>
                        </a:rPr>
                        <a:t>Saxony (1851-60)</a:t>
                      </a:r>
                    </a:p>
                  </a:txBody>
                  <a:tcPr anchor="ctr"/>
                </a:tc>
                <a:tc>
                  <a:txBody>
                    <a:bodyPr/>
                    <a:lstStyle/>
                    <a:p>
                      <a:pPr algn="ctr"/>
                      <a:r>
                        <a:rPr lang="en-US">
                          <a:latin typeface="Arial"/>
                        </a:rPr>
                        <a:t>4,004</a:t>
                      </a:r>
                    </a:p>
                  </a:txBody>
                  <a:tcPr anchor="ctr"/>
                </a:tc>
                <a:tc>
                  <a:txBody>
                    <a:bodyPr/>
                    <a:lstStyle/>
                    <a:p>
                      <a:pPr algn="ctr"/>
                      <a:r>
                        <a:rPr lang="en-US" dirty="0">
                          <a:latin typeface="Arial"/>
                        </a:rPr>
                        <a:t>1,055</a:t>
                      </a:r>
                    </a:p>
                  </a:txBody>
                  <a:tcPr anchor="ctr"/>
                </a:tc>
                <a:tc>
                  <a:txBody>
                    <a:bodyPr/>
                    <a:lstStyle/>
                    <a:p>
                      <a:pPr algn="ctr"/>
                      <a:r>
                        <a:rPr lang="en-US">
                          <a:latin typeface="Arial"/>
                        </a:rPr>
                        <a:t>79.1</a:t>
                      </a:r>
                    </a:p>
                  </a:txBody>
                  <a:tcPr anchor="ctr"/>
                </a:tc>
                <a:tc>
                  <a:txBody>
                    <a:bodyPr/>
                    <a:lstStyle/>
                    <a:p>
                      <a:pPr algn="ctr"/>
                      <a:r>
                        <a:rPr lang="en-US">
                          <a:latin typeface="Arial"/>
                        </a:rPr>
                        <a:t>20.9</a:t>
                      </a:r>
                    </a:p>
                  </a:txBody>
                  <a:tcPr anchor="ctr"/>
                </a:tc>
              </a:tr>
              <a:tr h="370840">
                <a:tc>
                  <a:txBody>
                    <a:bodyPr/>
                    <a:lstStyle/>
                    <a:p>
                      <a:pPr algn="l"/>
                      <a:r>
                        <a:rPr lang="en-US">
                          <a:latin typeface="Arial"/>
                        </a:rPr>
                        <a:t>Saxony (1871-76)</a:t>
                      </a:r>
                    </a:p>
                  </a:txBody>
                  <a:tcPr anchor="ctr"/>
                </a:tc>
                <a:tc>
                  <a:txBody>
                    <a:bodyPr/>
                    <a:lstStyle/>
                    <a:p>
                      <a:pPr algn="ctr"/>
                      <a:r>
                        <a:rPr lang="en-US">
                          <a:latin typeface="Arial"/>
                        </a:rPr>
                        <a:t>3,625</a:t>
                      </a:r>
                    </a:p>
                  </a:txBody>
                  <a:tcPr anchor="ctr"/>
                </a:tc>
                <a:tc>
                  <a:txBody>
                    <a:bodyPr/>
                    <a:lstStyle/>
                    <a:p>
                      <a:pPr algn="ctr"/>
                      <a:r>
                        <a:rPr lang="en-US" dirty="0">
                          <a:latin typeface="Arial"/>
                        </a:rPr>
                        <a:t>870</a:t>
                      </a:r>
                    </a:p>
                  </a:txBody>
                  <a:tcPr anchor="ctr"/>
                </a:tc>
                <a:tc>
                  <a:txBody>
                    <a:bodyPr/>
                    <a:lstStyle/>
                    <a:p>
                      <a:pPr algn="ctr"/>
                      <a:r>
                        <a:rPr lang="en-US">
                          <a:latin typeface="Arial"/>
                        </a:rPr>
                        <a:t>80.7</a:t>
                      </a:r>
                    </a:p>
                  </a:txBody>
                  <a:tcPr anchor="ctr"/>
                </a:tc>
                <a:tc>
                  <a:txBody>
                    <a:bodyPr/>
                    <a:lstStyle/>
                    <a:p>
                      <a:pPr algn="ctr"/>
                      <a:r>
                        <a:rPr lang="en-US">
                          <a:latin typeface="Arial"/>
                        </a:rPr>
                        <a:t>19.3</a:t>
                      </a:r>
                    </a:p>
                  </a:txBody>
                  <a:tcPr anchor="ctr"/>
                </a:tc>
              </a:tr>
              <a:tr h="370840">
                <a:tc>
                  <a:txBody>
                    <a:bodyPr/>
                    <a:lstStyle/>
                    <a:p>
                      <a:pPr algn="l"/>
                      <a:r>
                        <a:rPr lang="en-US">
                          <a:latin typeface="Arial"/>
                        </a:rPr>
                        <a:t>France (1836-40)</a:t>
                      </a:r>
                    </a:p>
                  </a:txBody>
                  <a:tcPr anchor="ctr"/>
                </a:tc>
                <a:tc>
                  <a:txBody>
                    <a:bodyPr/>
                    <a:lstStyle/>
                    <a:p>
                      <a:pPr algn="ctr"/>
                      <a:r>
                        <a:rPr lang="en-US">
                          <a:latin typeface="Arial"/>
                        </a:rPr>
                        <a:t>9,561</a:t>
                      </a:r>
                    </a:p>
                  </a:txBody>
                  <a:tcPr anchor="ctr"/>
                </a:tc>
                <a:tc>
                  <a:txBody>
                    <a:bodyPr/>
                    <a:lstStyle/>
                    <a:p>
                      <a:pPr algn="ctr"/>
                      <a:r>
                        <a:rPr lang="en-US" dirty="0">
                          <a:latin typeface="Arial"/>
                        </a:rPr>
                        <a:t>3,307</a:t>
                      </a:r>
                    </a:p>
                  </a:txBody>
                  <a:tcPr anchor="ctr"/>
                </a:tc>
                <a:tc>
                  <a:txBody>
                    <a:bodyPr/>
                    <a:lstStyle/>
                    <a:p>
                      <a:pPr algn="ctr"/>
                      <a:r>
                        <a:rPr lang="en-US">
                          <a:latin typeface="Arial"/>
                        </a:rPr>
                        <a:t>74.3</a:t>
                      </a:r>
                    </a:p>
                  </a:txBody>
                  <a:tcPr anchor="ctr"/>
                </a:tc>
                <a:tc>
                  <a:txBody>
                    <a:bodyPr/>
                    <a:lstStyle/>
                    <a:p>
                      <a:pPr algn="ctr"/>
                      <a:r>
                        <a:rPr lang="en-US">
                          <a:latin typeface="Arial"/>
                        </a:rPr>
                        <a:t>25.7</a:t>
                      </a:r>
                    </a:p>
                  </a:txBody>
                  <a:tcPr anchor="ctr"/>
                </a:tc>
              </a:tr>
              <a:tr h="370840">
                <a:tc>
                  <a:txBody>
                    <a:bodyPr/>
                    <a:lstStyle/>
                    <a:p>
                      <a:pPr algn="l"/>
                      <a:r>
                        <a:rPr lang="en-US">
                          <a:latin typeface="Arial"/>
                        </a:rPr>
                        <a:t>France (1851-55)</a:t>
                      </a:r>
                    </a:p>
                  </a:txBody>
                  <a:tcPr anchor="ctr"/>
                </a:tc>
                <a:tc>
                  <a:txBody>
                    <a:bodyPr/>
                    <a:lstStyle/>
                    <a:p>
                      <a:pPr algn="ctr"/>
                      <a:r>
                        <a:rPr lang="en-US">
                          <a:latin typeface="Arial"/>
                        </a:rPr>
                        <a:t>13,596</a:t>
                      </a:r>
                    </a:p>
                  </a:txBody>
                  <a:tcPr anchor="ctr"/>
                </a:tc>
                <a:tc>
                  <a:txBody>
                    <a:bodyPr/>
                    <a:lstStyle/>
                    <a:p>
                      <a:pPr algn="ctr"/>
                      <a:r>
                        <a:rPr lang="en-US" dirty="0">
                          <a:latin typeface="Arial"/>
                        </a:rPr>
                        <a:t>4,601</a:t>
                      </a:r>
                    </a:p>
                  </a:txBody>
                  <a:tcPr anchor="ctr"/>
                </a:tc>
                <a:tc>
                  <a:txBody>
                    <a:bodyPr/>
                    <a:lstStyle/>
                    <a:p>
                      <a:pPr algn="ctr"/>
                      <a:r>
                        <a:rPr lang="en-US" dirty="0">
                          <a:latin typeface="Arial"/>
                        </a:rPr>
                        <a:t>74.8</a:t>
                      </a:r>
                    </a:p>
                  </a:txBody>
                  <a:tcPr anchor="ctr"/>
                </a:tc>
                <a:tc>
                  <a:txBody>
                    <a:bodyPr/>
                    <a:lstStyle/>
                    <a:p>
                      <a:pPr algn="ctr"/>
                      <a:r>
                        <a:rPr lang="en-US">
                          <a:latin typeface="Arial"/>
                        </a:rPr>
                        <a:t>25.2</a:t>
                      </a:r>
                    </a:p>
                  </a:txBody>
                  <a:tcPr anchor="ctr"/>
                </a:tc>
              </a:tr>
              <a:tr h="370840">
                <a:tc>
                  <a:txBody>
                    <a:bodyPr/>
                    <a:lstStyle/>
                    <a:p>
                      <a:pPr algn="l"/>
                      <a:r>
                        <a:rPr lang="en-US">
                          <a:latin typeface="Arial"/>
                        </a:rPr>
                        <a:t>France (1871-76)</a:t>
                      </a:r>
                    </a:p>
                  </a:txBody>
                  <a:tcPr anchor="ctr"/>
                </a:tc>
                <a:tc>
                  <a:txBody>
                    <a:bodyPr/>
                    <a:lstStyle/>
                    <a:p>
                      <a:pPr algn="ctr"/>
                      <a:r>
                        <a:rPr lang="en-US">
                          <a:latin typeface="Arial"/>
                        </a:rPr>
                        <a:t>25,341</a:t>
                      </a:r>
                    </a:p>
                  </a:txBody>
                  <a:tcPr anchor="ctr"/>
                </a:tc>
                <a:tc>
                  <a:txBody>
                    <a:bodyPr/>
                    <a:lstStyle/>
                    <a:p>
                      <a:pPr algn="ctr"/>
                      <a:r>
                        <a:rPr lang="en-US">
                          <a:latin typeface="Arial"/>
                        </a:rPr>
                        <a:t>6,839</a:t>
                      </a:r>
                    </a:p>
                  </a:txBody>
                  <a:tcPr anchor="ctr"/>
                </a:tc>
                <a:tc>
                  <a:txBody>
                    <a:bodyPr/>
                    <a:lstStyle/>
                    <a:p>
                      <a:pPr algn="ctr"/>
                      <a:r>
                        <a:rPr lang="en-US" dirty="0">
                          <a:latin typeface="Arial"/>
                        </a:rPr>
                        <a:t>79.7</a:t>
                      </a:r>
                    </a:p>
                  </a:txBody>
                  <a:tcPr anchor="ctr"/>
                </a:tc>
                <a:tc>
                  <a:txBody>
                    <a:bodyPr/>
                    <a:lstStyle/>
                    <a:p>
                      <a:pPr algn="ctr"/>
                      <a:r>
                        <a:rPr lang="en-US" dirty="0">
                          <a:latin typeface="Arial"/>
                        </a:rPr>
                        <a:t>21.3</a:t>
                      </a:r>
                    </a:p>
                  </a:txBody>
                  <a:tcPr anchor="ctr"/>
                </a:tc>
              </a:tr>
              <a:tr h="370840">
                <a:tc>
                  <a:txBody>
                    <a:bodyPr/>
                    <a:lstStyle/>
                    <a:p>
                      <a:pPr algn="l"/>
                      <a:r>
                        <a:rPr lang="en-US">
                          <a:latin typeface="Arial"/>
                        </a:rPr>
                        <a:t>Denmark (1845-56)</a:t>
                      </a:r>
                    </a:p>
                  </a:txBody>
                  <a:tcPr anchor="ctr"/>
                </a:tc>
                <a:tc>
                  <a:txBody>
                    <a:bodyPr/>
                    <a:lstStyle/>
                    <a:p>
                      <a:pPr algn="ctr"/>
                      <a:r>
                        <a:rPr lang="en-US">
                          <a:latin typeface="Arial"/>
                        </a:rPr>
                        <a:t>3,324</a:t>
                      </a:r>
                    </a:p>
                  </a:txBody>
                  <a:tcPr anchor="ctr"/>
                </a:tc>
                <a:tc>
                  <a:txBody>
                    <a:bodyPr/>
                    <a:lstStyle/>
                    <a:p>
                      <a:pPr algn="ctr"/>
                      <a:r>
                        <a:rPr lang="en-US">
                          <a:latin typeface="Arial"/>
                        </a:rPr>
                        <a:t>1,106</a:t>
                      </a:r>
                    </a:p>
                  </a:txBody>
                  <a:tcPr anchor="ctr"/>
                </a:tc>
                <a:tc>
                  <a:txBody>
                    <a:bodyPr/>
                    <a:lstStyle/>
                    <a:p>
                      <a:pPr algn="ctr"/>
                      <a:r>
                        <a:rPr lang="en-US">
                          <a:latin typeface="Arial"/>
                        </a:rPr>
                        <a:t>75.0</a:t>
                      </a:r>
                    </a:p>
                  </a:txBody>
                  <a:tcPr anchor="ctr"/>
                </a:tc>
                <a:tc>
                  <a:txBody>
                    <a:bodyPr/>
                    <a:lstStyle/>
                    <a:p>
                      <a:pPr algn="ctr"/>
                      <a:r>
                        <a:rPr lang="en-US" dirty="0">
                          <a:latin typeface="Arial"/>
                        </a:rPr>
                        <a:t>25.0</a:t>
                      </a:r>
                    </a:p>
                  </a:txBody>
                  <a:tcPr anchor="ctr"/>
                </a:tc>
              </a:tr>
              <a:tr h="370840">
                <a:tc>
                  <a:txBody>
                    <a:bodyPr/>
                    <a:lstStyle/>
                    <a:p>
                      <a:pPr algn="l"/>
                      <a:r>
                        <a:rPr lang="en-US">
                          <a:latin typeface="Arial"/>
                        </a:rPr>
                        <a:t>Denmark (1870-76)</a:t>
                      </a:r>
                    </a:p>
                  </a:txBody>
                  <a:tcPr anchor="ctr"/>
                </a:tc>
                <a:tc>
                  <a:txBody>
                    <a:bodyPr/>
                    <a:lstStyle/>
                    <a:p>
                      <a:pPr algn="ctr"/>
                      <a:r>
                        <a:rPr lang="en-US">
                          <a:latin typeface="Arial"/>
                        </a:rPr>
                        <a:t>2,485</a:t>
                      </a:r>
                    </a:p>
                  </a:txBody>
                  <a:tcPr anchor="ctr"/>
                </a:tc>
                <a:tc>
                  <a:txBody>
                    <a:bodyPr/>
                    <a:lstStyle/>
                    <a:p>
                      <a:pPr algn="ctr"/>
                      <a:r>
                        <a:rPr lang="en-US">
                          <a:latin typeface="Arial"/>
                        </a:rPr>
                        <a:t>748</a:t>
                      </a:r>
                    </a:p>
                  </a:txBody>
                  <a:tcPr anchor="ctr"/>
                </a:tc>
                <a:tc>
                  <a:txBody>
                    <a:bodyPr/>
                    <a:lstStyle/>
                    <a:p>
                      <a:pPr algn="ctr"/>
                      <a:r>
                        <a:rPr lang="en-US">
                          <a:latin typeface="Arial"/>
                        </a:rPr>
                        <a:t>76.9</a:t>
                      </a:r>
                    </a:p>
                  </a:txBody>
                  <a:tcPr anchor="ctr"/>
                </a:tc>
                <a:tc>
                  <a:txBody>
                    <a:bodyPr/>
                    <a:lstStyle/>
                    <a:p>
                      <a:pPr algn="ctr"/>
                      <a:r>
                        <a:rPr lang="en-US" dirty="0">
                          <a:latin typeface="Arial"/>
                        </a:rPr>
                        <a:t>23.1</a:t>
                      </a:r>
                    </a:p>
                  </a:txBody>
                  <a:tcPr anchor="ctr"/>
                </a:tc>
              </a:tr>
              <a:tr h="370840">
                <a:tc>
                  <a:txBody>
                    <a:bodyPr/>
                    <a:lstStyle/>
                    <a:p>
                      <a:pPr algn="l"/>
                      <a:r>
                        <a:rPr lang="en-US">
                          <a:latin typeface="Arial"/>
                        </a:rPr>
                        <a:t>England (1863-67)</a:t>
                      </a:r>
                    </a:p>
                  </a:txBody>
                  <a:tcPr anchor="ctr"/>
                </a:tc>
                <a:tc>
                  <a:txBody>
                    <a:bodyPr/>
                    <a:lstStyle/>
                    <a:p>
                      <a:pPr algn="ctr"/>
                      <a:r>
                        <a:rPr lang="en-US">
                          <a:latin typeface="Arial"/>
                        </a:rPr>
                        <a:t>4,905</a:t>
                      </a:r>
                    </a:p>
                  </a:txBody>
                  <a:tcPr anchor="ctr"/>
                </a:tc>
                <a:tc>
                  <a:txBody>
                    <a:bodyPr/>
                    <a:lstStyle/>
                    <a:p>
                      <a:pPr algn="ctr"/>
                      <a:r>
                        <a:rPr lang="en-US">
                          <a:latin typeface="Arial"/>
                        </a:rPr>
                        <a:t>1,791</a:t>
                      </a:r>
                    </a:p>
                  </a:txBody>
                  <a:tcPr anchor="ctr"/>
                </a:tc>
                <a:tc>
                  <a:txBody>
                    <a:bodyPr/>
                    <a:lstStyle/>
                    <a:p>
                      <a:pPr algn="ctr"/>
                      <a:r>
                        <a:rPr lang="en-US">
                          <a:latin typeface="Arial"/>
                        </a:rPr>
                        <a:t>73.3</a:t>
                      </a:r>
                    </a:p>
                  </a:txBody>
                  <a:tcPr anchor="ctr"/>
                </a:tc>
                <a:tc>
                  <a:txBody>
                    <a:bodyPr/>
                    <a:lstStyle/>
                    <a:p>
                      <a:pPr algn="ctr"/>
                      <a:r>
                        <a:rPr lang="en-US" dirty="0">
                          <a:latin typeface="Arial"/>
                        </a:rPr>
                        <a:t>26.7</a:t>
                      </a:r>
                    </a:p>
                  </a:txBody>
                  <a:tcPr anchor="ctr"/>
                </a:tc>
              </a:tr>
            </a:tbl>
          </a:graphicData>
        </a:graphic>
      </p:graphicFrame>
      <p:sp>
        <p:nvSpPr>
          <p:cNvPr id="5" name="Rectangle 4"/>
          <p:cNvSpPr/>
          <p:nvPr/>
        </p:nvSpPr>
        <p:spPr>
          <a:xfrm>
            <a:off x="152400" y="3200400"/>
            <a:ext cx="88392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If suicide results from insanity, how do you explain that men commit suicide far more often than women despite the fact that women make up a slight majority in mental institutions?</a:t>
            </a:r>
            <a:endParaRPr lang="en-US" sz="2400" dirty="0"/>
          </a:p>
        </p:txBody>
      </p:sp>
      <p:sp>
        <p:nvSpPr>
          <p:cNvPr id="6" name="Footer Placeholder 5"/>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Table V – Tendency to Insanity Among the Different Religious Faiths</a:t>
            </a:r>
            <a:endParaRPr lang="en-US" sz="2800" dirty="0"/>
          </a:p>
        </p:txBody>
      </p:sp>
      <p:graphicFrame>
        <p:nvGraphicFramePr>
          <p:cNvPr id="4" name="Content Placeholder 3"/>
          <p:cNvGraphicFramePr>
            <a:graphicFrameLocks noGrp="1"/>
          </p:cNvGraphicFramePr>
          <p:nvPr>
            <p:ph sz="quarter" idx="1"/>
          </p:nvPr>
        </p:nvGraphicFramePr>
        <p:xfrm>
          <a:off x="533400" y="1386840"/>
          <a:ext cx="8229601" cy="5090160"/>
        </p:xfrm>
        <a:graphic>
          <a:graphicData uri="http://schemas.openxmlformats.org/drawingml/2006/table">
            <a:tbl>
              <a:tblPr firstRow="1" bandRow="1">
                <a:tableStyleId>{5C22544A-7EE6-4342-B048-85BDC9FD1C3A}</a:tableStyleId>
              </a:tblPr>
              <a:tblGrid>
                <a:gridCol w="3526972"/>
                <a:gridCol w="1528355"/>
                <a:gridCol w="1650273"/>
                <a:gridCol w="1524001"/>
              </a:tblGrid>
              <a:tr h="370840">
                <a:tc>
                  <a:txBody>
                    <a:bodyPr/>
                    <a:lstStyle/>
                    <a:p>
                      <a:pPr algn="l"/>
                      <a:r>
                        <a:rPr lang="en-US" dirty="0">
                          <a:latin typeface="Arial"/>
                        </a:rPr>
                        <a:t/>
                      </a:r>
                      <a:br>
                        <a:rPr lang="en-US" dirty="0">
                          <a:latin typeface="Arial"/>
                        </a:rPr>
                      </a:br>
                      <a:endParaRPr lang="en-US" dirty="0">
                        <a:latin typeface="Arial"/>
                      </a:endParaRPr>
                    </a:p>
                  </a:txBody>
                  <a:tcPr anchor="ctr"/>
                </a:tc>
                <a:tc>
                  <a:txBody>
                    <a:bodyPr/>
                    <a:lstStyle/>
                    <a:p>
                      <a:pPr algn="ctr"/>
                      <a:r>
                        <a:rPr lang="en-US" dirty="0">
                          <a:latin typeface="Arial"/>
                        </a:rPr>
                        <a:t>Protestants</a:t>
                      </a:r>
                    </a:p>
                  </a:txBody>
                  <a:tcPr anchor="ctr"/>
                </a:tc>
                <a:tc>
                  <a:txBody>
                    <a:bodyPr/>
                    <a:lstStyle/>
                    <a:p>
                      <a:pPr algn="ctr"/>
                      <a:r>
                        <a:rPr lang="en-US">
                          <a:latin typeface="Arial"/>
                        </a:rPr>
                        <a:t>Catholics</a:t>
                      </a:r>
                    </a:p>
                  </a:txBody>
                  <a:tcPr anchor="ctr"/>
                </a:tc>
                <a:tc>
                  <a:txBody>
                    <a:bodyPr/>
                    <a:lstStyle/>
                    <a:p>
                      <a:pPr algn="ctr"/>
                      <a:r>
                        <a:rPr lang="en-US">
                          <a:latin typeface="Arial"/>
                        </a:rPr>
                        <a:t>Jews</a:t>
                      </a:r>
                    </a:p>
                  </a:txBody>
                  <a:tcPr anchor="ctr"/>
                </a:tc>
              </a:tr>
              <a:tr h="370840">
                <a:tc>
                  <a:txBody>
                    <a:bodyPr/>
                    <a:lstStyle/>
                    <a:p>
                      <a:pPr algn="l"/>
                      <a:r>
                        <a:rPr lang="en-US">
                          <a:latin typeface="Arial"/>
                        </a:rPr>
                        <a:t>Silesia (1858)</a:t>
                      </a:r>
                    </a:p>
                  </a:txBody>
                  <a:tcPr anchor="ctr"/>
                </a:tc>
                <a:tc>
                  <a:txBody>
                    <a:bodyPr/>
                    <a:lstStyle/>
                    <a:p>
                      <a:pPr algn="ctr"/>
                      <a:r>
                        <a:rPr lang="en-US" dirty="0">
                          <a:latin typeface="Arial"/>
                        </a:rPr>
                        <a:t>0.74</a:t>
                      </a:r>
                    </a:p>
                  </a:txBody>
                  <a:tcPr anchor="ctr"/>
                </a:tc>
                <a:tc>
                  <a:txBody>
                    <a:bodyPr/>
                    <a:lstStyle/>
                    <a:p>
                      <a:pPr algn="ctr"/>
                      <a:r>
                        <a:rPr lang="en-US" dirty="0">
                          <a:latin typeface="Arial"/>
                        </a:rPr>
                        <a:t>0.79</a:t>
                      </a:r>
                    </a:p>
                  </a:txBody>
                  <a:tcPr anchor="ctr"/>
                </a:tc>
                <a:tc>
                  <a:txBody>
                    <a:bodyPr/>
                    <a:lstStyle/>
                    <a:p>
                      <a:pPr algn="ctr"/>
                      <a:r>
                        <a:rPr lang="en-US">
                          <a:latin typeface="Arial"/>
                        </a:rPr>
                        <a:t>1.55</a:t>
                      </a:r>
                    </a:p>
                  </a:txBody>
                  <a:tcPr anchor="ctr"/>
                </a:tc>
              </a:tr>
              <a:tr h="370840">
                <a:tc>
                  <a:txBody>
                    <a:bodyPr/>
                    <a:lstStyle/>
                    <a:p>
                      <a:pPr algn="l"/>
                      <a:r>
                        <a:rPr lang="en-US">
                          <a:latin typeface="Arial"/>
                        </a:rPr>
                        <a:t>Mecklenburg (1862)</a:t>
                      </a:r>
                    </a:p>
                  </a:txBody>
                  <a:tcPr anchor="ctr"/>
                </a:tc>
                <a:tc>
                  <a:txBody>
                    <a:bodyPr/>
                    <a:lstStyle/>
                    <a:p>
                      <a:pPr algn="ctr"/>
                      <a:r>
                        <a:rPr lang="en-US" dirty="0">
                          <a:latin typeface="Arial"/>
                        </a:rPr>
                        <a:t>1.36</a:t>
                      </a:r>
                    </a:p>
                  </a:txBody>
                  <a:tcPr anchor="ctr"/>
                </a:tc>
                <a:tc>
                  <a:txBody>
                    <a:bodyPr/>
                    <a:lstStyle/>
                    <a:p>
                      <a:pPr algn="ctr"/>
                      <a:r>
                        <a:rPr lang="en-US">
                          <a:latin typeface="Arial"/>
                        </a:rPr>
                        <a:t>2.00</a:t>
                      </a:r>
                    </a:p>
                  </a:txBody>
                  <a:tcPr anchor="ctr"/>
                </a:tc>
                <a:tc>
                  <a:txBody>
                    <a:bodyPr/>
                    <a:lstStyle/>
                    <a:p>
                      <a:pPr algn="ctr"/>
                      <a:r>
                        <a:rPr lang="en-US">
                          <a:latin typeface="Arial"/>
                        </a:rPr>
                        <a:t>5.33</a:t>
                      </a:r>
                    </a:p>
                  </a:txBody>
                  <a:tcPr anchor="ctr"/>
                </a:tc>
              </a:tr>
              <a:tr h="370840">
                <a:tc>
                  <a:txBody>
                    <a:bodyPr/>
                    <a:lstStyle/>
                    <a:p>
                      <a:pPr algn="l"/>
                      <a:r>
                        <a:rPr lang="en-US">
                          <a:latin typeface="Arial"/>
                        </a:rPr>
                        <a:t>Duchy of Baden (1863)</a:t>
                      </a:r>
                    </a:p>
                  </a:txBody>
                  <a:tcPr anchor="ctr"/>
                </a:tc>
                <a:tc>
                  <a:txBody>
                    <a:bodyPr/>
                    <a:lstStyle/>
                    <a:p>
                      <a:pPr algn="ctr"/>
                      <a:r>
                        <a:rPr lang="en-US">
                          <a:latin typeface="Arial"/>
                        </a:rPr>
                        <a:t>1.34</a:t>
                      </a:r>
                    </a:p>
                  </a:txBody>
                  <a:tcPr anchor="ctr"/>
                </a:tc>
                <a:tc>
                  <a:txBody>
                    <a:bodyPr/>
                    <a:lstStyle/>
                    <a:p>
                      <a:pPr algn="ctr"/>
                      <a:r>
                        <a:rPr lang="en-US" dirty="0">
                          <a:latin typeface="Arial"/>
                        </a:rPr>
                        <a:t>1.41</a:t>
                      </a:r>
                    </a:p>
                  </a:txBody>
                  <a:tcPr anchor="ctr"/>
                </a:tc>
                <a:tc>
                  <a:txBody>
                    <a:bodyPr/>
                    <a:lstStyle/>
                    <a:p>
                      <a:pPr algn="ctr"/>
                      <a:r>
                        <a:rPr lang="en-US">
                          <a:latin typeface="Arial"/>
                        </a:rPr>
                        <a:t>2.24</a:t>
                      </a:r>
                    </a:p>
                  </a:txBody>
                  <a:tcPr anchor="ctr"/>
                </a:tc>
              </a:tr>
              <a:tr h="370840">
                <a:tc>
                  <a:txBody>
                    <a:bodyPr/>
                    <a:lstStyle/>
                    <a:p>
                      <a:pPr algn="l"/>
                      <a:r>
                        <a:rPr lang="en-US">
                          <a:latin typeface="Arial"/>
                        </a:rPr>
                        <a:t>Duchy of Baden (1873)</a:t>
                      </a:r>
                    </a:p>
                  </a:txBody>
                  <a:tcPr anchor="ctr"/>
                </a:tc>
                <a:tc>
                  <a:txBody>
                    <a:bodyPr/>
                    <a:lstStyle/>
                    <a:p>
                      <a:pPr algn="ctr"/>
                      <a:r>
                        <a:rPr lang="en-US">
                          <a:latin typeface="Arial"/>
                        </a:rPr>
                        <a:t>0.95</a:t>
                      </a:r>
                    </a:p>
                  </a:txBody>
                  <a:tcPr anchor="ctr"/>
                </a:tc>
                <a:tc>
                  <a:txBody>
                    <a:bodyPr/>
                    <a:lstStyle/>
                    <a:p>
                      <a:pPr algn="ctr"/>
                      <a:r>
                        <a:rPr lang="en-US" dirty="0">
                          <a:latin typeface="Arial"/>
                        </a:rPr>
                        <a:t>1.19</a:t>
                      </a:r>
                    </a:p>
                  </a:txBody>
                  <a:tcPr anchor="ctr"/>
                </a:tc>
                <a:tc>
                  <a:txBody>
                    <a:bodyPr/>
                    <a:lstStyle/>
                    <a:p>
                      <a:pPr algn="ctr"/>
                      <a:r>
                        <a:rPr lang="en-US">
                          <a:latin typeface="Arial"/>
                        </a:rPr>
                        <a:t>1.44</a:t>
                      </a:r>
                    </a:p>
                  </a:txBody>
                  <a:tcPr anchor="ctr"/>
                </a:tc>
              </a:tr>
              <a:tr h="370840">
                <a:tc>
                  <a:txBody>
                    <a:bodyPr/>
                    <a:lstStyle/>
                    <a:p>
                      <a:pPr algn="l"/>
                      <a:r>
                        <a:rPr lang="en-US">
                          <a:latin typeface="Arial"/>
                        </a:rPr>
                        <a:t>Bavaria (1871)</a:t>
                      </a:r>
                    </a:p>
                  </a:txBody>
                  <a:tcPr anchor="ctr"/>
                </a:tc>
                <a:tc>
                  <a:txBody>
                    <a:bodyPr/>
                    <a:lstStyle/>
                    <a:p>
                      <a:pPr algn="ctr"/>
                      <a:r>
                        <a:rPr lang="en-US">
                          <a:latin typeface="Arial"/>
                        </a:rPr>
                        <a:t>0.92</a:t>
                      </a:r>
                    </a:p>
                  </a:txBody>
                  <a:tcPr anchor="ctr"/>
                </a:tc>
                <a:tc>
                  <a:txBody>
                    <a:bodyPr/>
                    <a:lstStyle/>
                    <a:p>
                      <a:pPr algn="ctr"/>
                      <a:r>
                        <a:rPr lang="en-US" dirty="0">
                          <a:latin typeface="Arial"/>
                        </a:rPr>
                        <a:t>0.96</a:t>
                      </a:r>
                    </a:p>
                  </a:txBody>
                  <a:tcPr anchor="ctr"/>
                </a:tc>
                <a:tc>
                  <a:txBody>
                    <a:bodyPr/>
                    <a:lstStyle/>
                    <a:p>
                      <a:pPr algn="ctr"/>
                      <a:r>
                        <a:rPr lang="en-US">
                          <a:latin typeface="Arial"/>
                        </a:rPr>
                        <a:t>2.86</a:t>
                      </a:r>
                    </a:p>
                  </a:txBody>
                  <a:tcPr anchor="ctr"/>
                </a:tc>
              </a:tr>
              <a:tr h="370840">
                <a:tc>
                  <a:txBody>
                    <a:bodyPr/>
                    <a:lstStyle/>
                    <a:p>
                      <a:pPr algn="l"/>
                      <a:r>
                        <a:rPr lang="en-US">
                          <a:latin typeface="Arial"/>
                        </a:rPr>
                        <a:t>Prussia (1871)</a:t>
                      </a:r>
                    </a:p>
                  </a:txBody>
                  <a:tcPr anchor="ctr"/>
                </a:tc>
                <a:tc>
                  <a:txBody>
                    <a:bodyPr/>
                    <a:lstStyle/>
                    <a:p>
                      <a:pPr algn="ctr"/>
                      <a:r>
                        <a:rPr lang="en-US">
                          <a:latin typeface="Arial"/>
                        </a:rPr>
                        <a:t>0.80</a:t>
                      </a:r>
                    </a:p>
                  </a:txBody>
                  <a:tcPr anchor="ctr"/>
                </a:tc>
                <a:tc>
                  <a:txBody>
                    <a:bodyPr/>
                    <a:lstStyle/>
                    <a:p>
                      <a:pPr algn="ctr"/>
                      <a:r>
                        <a:rPr lang="en-US" dirty="0">
                          <a:latin typeface="Arial"/>
                        </a:rPr>
                        <a:t>0.87</a:t>
                      </a:r>
                    </a:p>
                  </a:txBody>
                  <a:tcPr anchor="ctr"/>
                </a:tc>
                <a:tc>
                  <a:txBody>
                    <a:bodyPr/>
                    <a:lstStyle/>
                    <a:p>
                      <a:pPr algn="ctr"/>
                      <a:r>
                        <a:rPr lang="en-US">
                          <a:latin typeface="Arial"/>
                        </a:rPr>
                        <a:t>1.42</a:t>
                      </a:r>
                    </a:p>
                  </a:txBody>
                  <a:tcPr anchor="ctr"/>
                </a:tc>
              </a:tr>
              <a:tr h="370840">
                <a:tc>
                  <a:txBody>
                    <a:bodyPr/>
                    <a:lstStyle/>
                    <a:p>
                      <a:pPr algn="l"/>
                      <a:r>
                        <a:rPr lang="en-US">
                          <a:latin typeface="Arial"/>
                        </a:rPr>
                        <a:t>Wurtemberg (1832)</a:t>
                      </a:r>
                    </a:p>
                  </a:txBody>
                  <a:tcPr anchor="ctr"/>
                </a:tc>
                <a:tc>
                  <a:txBody>
                    <a:bodyPr/>
                    <a:lstStyle/>
                    <a:p>
                      <a:pPr algn="ctr"/>
                      <a:r>
                        <a:rPr lang="en-US">
                          <a:latin typeface="Arial"/>
                        </a:rPr>
                        <a:t>0.65</a:t>
                      </a:r>
                    </a:p>
                  </a:txBody>
                  <a:tcPr anchor="ctr"/>
                </a:tc>
                <a:tc>
                  <a:txBody>
                    <a:bodyPr/>
                    <a:lstStyle/>
                    <a:p>
                      <a:pPr algn="ctr"/>
                      <a:r>
                        <a:rPr lang="en-US" dirty="0">
                          <a:latin typeface="Arial"/>
                        </a:rPr>
                        <a:t>0.68</a:t>
                      </a:r>
                    </a:p>
                  </a:txBody>
                  <a:tcPr anchor="ctr"/>
                </a:tc>
                <a:tc>
                  <a:txBody>
                    <a:bodyPr/>
                    <a:lstStyle/>
                    <a:p>
                      <a:pPr algn="ctr"/>
                      <a:r>
                        <a:rPr lang="en-US">
                          <a:latin typeface="Arial"/>
                        </a:rPr>
                        <a:t>1.77</a:t>
                      </a:r>
                    </a:p>
                  </a:txBody>
                  <a:tcPr anchor="ctr"/>
                </a:tc>
              </a:tr>
              <a:tr h="370840">
                <a:tc>
                  <a:txBody>
                    <a:bodyPr/>
                    <a:lstStyle/>
                    <a:p>
                      <a:pPr algn="l"/>
                      <a:r>
                        <a:rPr lang="en-US">
                          <a:latin typeface="Arial"/>
                        </a:rPr>
                        <a:t>Wurtemberg (18531</a:t>
                      </a:r>
                    </a:p>
                  </a:txBody>
                  <a:tcPr anchor="ctr"/>
                </a:tc>
                <a:tc>
                  <a:txBody>
                    <a:bodyPr/>
                    <a:lstStyle/>
                    <a:p>
                      <a:pPr algn="ctr"/>
                      <a:r>
                        <a:rPr lang="en-US">
                          <a:latin typeface="Arial"/>
                        </a:rPr>
                        <a:t>1.06</a:t>
                      </a:r>
                    </a:p>
                  </a:txBody>
                  <a:tcPr anchor="ctr"/>
                </a:tc>
                <a:tc>
                  <a:txBody>
                    <a:bodyPr/>
                    <a:lstStyle/>
                    <a:p>
                      <a:pPr algn="ctr"/>
                      <a:r>
                        <a:rPr lang="en-US">
                          <a:latin typeface="Arial"/>
                        </a:rPr>
                        <a:t>1.06</a:t>
                      </a:r>
                    </a:p>
                  </a:txBody>
                  <a:tcPr anchor="ctr"/>
                </a:tc>
                <a:tc>
                  <a:txBody>
                    <a:bodyPr/>
                    <a:lstStyle/>
                    <a:p>
                      <a:pPr algn="ctr"/>
                      <a:r>
                        <a:rPr lang="en-US" dirty="0">
                          <a:latin typeface="Arial"/>
                        </a:rPr>
                        <a:t>1.49</a:t>
                      </a:r>
                    </a:p>
                  </a:txBody>
                  <a:tcPr anchor="ctr"/>
                </a:tc>
              </a:tr>
              <a:tr h="370840">
                <a:tc>
                  <a:txBody>
                    <a:bodyPr/>
                    <a:lstStyle/>
                    <a:p>
                      <a:pPr algn="l"/>
                      <a:r>
                        <a:rPr lang="en-US">
                          <a:latin typeface="Arial"/>
                        </a:rPr>
                        <a:t>Wurtemberg (1875)</a:t>
                      </a:r>
                    </a:p>
                  </a:txBody>
                  <a:tcPr anchor="ctr"/>
                </a:tc>
                <a:tc>
                  <a:txBody>
                    <a:bodyPr/>
                    <a:lstStyle/>
                    <a:p>
                      <a:pPr algn="ctr"/>
                      <a:r>
                        <a:rPr lang="en-US">
                          <a:latin typeface="Arial"/>
                        </a:rPr>
                        <a:t>2.18</a:t>
                      </a:r>
                    </a:p>
                  </a:txBody>
                  <a:tcPr anchor="ctr"/>
                </a:tc>
                <a:tc>
                  <a:txBody>
                    <a:bodyPr/>
                    <a:lstStyle/>
                    <a:p>
                      <a:pPr algn="ctr"/>
                      <a:r>
                        <a:rPr lang="en-US">
                          <a:latin typeface="Arial"/>
                        </a:rPr>
                        <a:t>1.86</a:t>
                      </a:r>
                    </a:p>
                  </a:txBody>
                  <a:tcPr anchor="ctr"/>
                </a:tc>
                <a:tc>
                  <a:txBody>
                    <a:bodyPr/>
                    <a:lstStyle/>
                    <a:p>
                      <a:pPr algn="ctr"/>
                      <a:r>
                        <a:rPr lang="en-US" dirty="0">
                          <a:latin typeface="Arial"/>
                        </a:rPr>
                        <a:t>3.96</a:t>
                      </a:r>
                    </a:p>
                  </a:txBody>
                  <a:tcPr anchor="ctr"/>
                </a:tc>
              </a:tr>
              <a:tr h="370840">
                <a:tc>
                  <a:txBody>
                    <a:bodyPr/>
                    <a:lstStyle/>
                    <a:p>
                      <a:pPr algn="l"/>
                      <a:r>
                        <a:rPr lang="en-US">
                          <a:latin typeface="Arial"/>
                        </a:rPr>
                        <a:t>Grand Duchy of Hess (1864)</a:t>
                      </a:r>
                    </a:p>
                  </a:txBody>
                  <a:tcPr anchor="ctr"/>
                </a:tc>
                <a:tc>
                  <a:txBody>
                    <a:bodyPr/>
                    <a:lstStyle/>
                    <a:p>
                      <a:pPr algn="ctr"/>
                      <a:r>
                        <a:rPr lang="en-US" dirty="0" smtClean="0">
                          <a:latin typeface="Arial"/>
                        </a:rPr>
                        <a:t>0.63</a:t>
                      </a:r>
                      <a:endParaRPr lang="en-US" dirty="0">
                        <a:latin typeface="Arial"/>
                      </a:endParaRPr>
                    </a:p>
                  </a:txBody>
                  <a:tcPr anchor="ctr"/>
                </a:tc>
                <a:tc>
                  <a:txBody>
                    <a:bodyPr/>
                    <a:lstStyle/>
                    <a:p>
                      <a:pPr algn="ctr"/>
                      <a:r>
                        <a:rPr lang="en-US">
                          <a:latin typeface="Arial"/>
                        </a:rPr>
                        <a:t>0.59</a:t>
                      </a:r>
                    </a:p>
                  </a:txBody>
                  <a:tcPr anchor="ctr"/>
                </a:tc>
                <a:tc>
                  <a:txBody>
                    <a:bodyPr/>
                    <a:lstStyle/>
                    <a:p>
                      <a:pPr algn="ctr"/>
                      <a:r>
                        <a:rPr lang="en-US" dirty="0">
                          <a:latin typeface="Arial"/>
                        </a:rPr>
                        <a:t>1.42</a:t>
                      </a:r>
                    </a:p>
                  </a:txBody>
                  <a:tcPr anchor="ctr"/>
                </a:tc>
              </a:tr>
              <a:tr h="370840">
                <a:tc>
                  <a:txBody>
                    <a:bodyPr/>
                    <a:lstStyle/>
                    <a:p>
                      <a:pPr algn="l"/>
                      <a:r>
                        <a:rPr lang="en-US">
                          <a:latin typeface="Arial"/>
                        </a:rPr>
                        <a:t>Oldenburg (1871)</a:t>
                      </a:r>
                    </a:p>
                  </a:txBody>
                  <a:tcPr anchor="ctr"/>
                </a:tc>
                <a:tc>
                  <a:txBody>
                    <a:bodyPr/>
                    <a:lstStyle/>
                    <a:p>
                      <a:pPr algn="ctr"/>
                      <a:r>
                        <a:rPr lang="en-US">
                          <a:latin typeface="Arial"/>
                        </a:rPr>
                        <a:t>2.12</a:t>
                      </a:r>
                    </a:p>
                  </a:txBody>
                  <a:tcPr anchor="ctr"/>
                </a:tc>
                <a:tc>
                  <a:txBody>
                    <a:bodyPr/>
                    <a:lstStyle/>
                    <a:p>
                      <a:pPr algn="ctr"/>
                      <a:r>
                        <a:rPr lang="en-US">
                          <a:latin typeface="Arial"/>
                        </a:rPr>
                        <a:t>1.76</a:t>
                      </a:r>
                    </a:p>
                  </a:txBody>
                  <a:tcPr anchor="ctr"/>
                </a:tc>
                <a:tc>
                  <a:txBody>
                    <a:bodyPr/>
                    <a:lstStyle/>
                    <a:p>
                      <a:pPr algn="ctr"/>
                      <a:r>
                        <a:rPr lang="en-US" dirty="0">
                          <a:latin typeface="Arial"/>
                        </a:rPr>
                        <a:t>3.37</a:t>
                      </a:r>
                    </a:p>
                  </a:txBody>
                  <a:tcPr anchor="ctr"/>
                </a:tc>
              </a:tr>
              <a:tr h="370840">
                <a:tc>
                  <a:txBody>
                    <a:bodyPr/>
                    <a:lstStyle/>
                    <a:p>
                      <a:pPr algn="l"/>
                      <a:r>
                        <a:rPr lang="en-US" dirty="0">
                          <a:latin typeface="Arial"/>
                        </a:rPr>
                        <a:t>Canton of Bern (1871)</a:t>
                      </a:r>
                    </a:p>
                  </a:txBody>
                  <a:tcPr anchor="ctr"/>
                </a:tc>
                <a:tc>
                  <a:txBody>
                    <a:bodyPr/>
                    <a:lstStyle/>
                    <a:p>
                      <a:pPr algn="ctr"/>
                      <a:r>
                        <a:rPr lang="en-US">
                          <a:latin typeface="Arial"/>
                        </a:rPr>
                        <a:t>2.64</a:t>
                      </a:r>
                    </a:p>
                  </a:txBody>
                  <a:tcPr anchor="ctr"/>
                </a:tc>
                <a:tc>
                  <a:txBody>
                    <a:bodyPr/>
                    <a:lstStyle/>
                    <a:p>
                      <a:pPr algn="ctr"/>
                      <a:r>
                        <a:rPr lang="en-US">
                          <a:latin typeface="Arial"/>
                        </a:rPr>
                        <a:t>1.82</a:t>
                      </a:r>
                    </a:p>
                  </a:txBody>
                  <a:tcPr anchor="ctr"/>
                </a:tc>
                <a:tc>
                  <a:txBody>
                    <a:bodyPr/>
                    <a:lstStyle/>
                    <a:p>
                      <a:pPr algn="ctr"/>
                      <a:r>
                        <a:rPr lang="en-US" dirty="0">
                          <a:latin typeface="Arial"/>
                        </a:rPr>
                        <a:t>...</a:t>
                      </a:r>
                    </a:p>
                  </a:txBody>
                  <a:tcPr anchor="ctr"/>
                </a:tc>
              </a:tr>
            </a:tbl>
          </a:graphicData>
        </a:graphic>
      </p:graphicFrame>
      <p:sp>
        <p:nvSpPr>
          <p:cNvPr id="5" name="TextBox 4"/>
          <p:cNvSpPr txBox="1"/>
          <p:nvPr/>
        </p:nvSpPr>
        <p:spPr>
          <a:xfrm>
            <a:off x="4114800" y="1109246"/>
            <a:ext cx="4648200" cy="338554"/>
          </a:xfrm>
          <a:prstGeom prst="rect">
            <a:avLst/>
          </a:prstGeom>
          <a:noFill/>
        </p:spPr>
        <p:txBody>
          <a:bodyPr wrap="square" rtlCol="0">
            <a:spAutoFit/>
          </a:bodyPr>
          <a:lstStyle/>
          <a:p>
            <a:pPr algn="ctr"/>
            <a:r>
              <a:rPr lang="en-US" sz="1600" dirty="0" smtClean="0"/>
              <a:t>Number of insane per 1,000 inhabitants of each faith</a:t>
            </a:r>
            <a:endParaRPr lang="en-US" sz="1600" dirty="0"/>
          </a:p>
        </p:txBody>
      </p:sp>
      <p:sp>
        <p:nvSpPr>
          <p:cNvPr id="6" name="Rectangle 5"/>
          <p:cNvSpPr/>
          <p:nvPr/>
        </p:nvSpPr>
        <p:spPr>
          <a:xfrm>
            <a:off x="228600" y="3505200"/>
            <a:ext cx="8686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Jews are the least likely to commit suicide.  So, if suicide is due to insanity, how do you explain their lower proclivity toward suicide despite their higher insanity rates?</a:t>
            </a:r>
            <a:endParaRPr lang="en-US" sz="2400" dirty="0"/>
          </a:p>
        </p:txBody>
      </p:sp>
      <p:sp>
        <p:nvSpPr>
          <p:cNvPr id="7" name="Footer Placeholder 6"/>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Table VI – Relations of Suicide and Insanity in Different European Countries</a:t>
            </a:r>
            <a:endParaRPr lang="en-US" sz="2800" dirty="0"/>
          </a:p>
        </p:txBody>
      </p:sp>
      <p:graphicFrame>
        <p:nvGraphicFramePr>
          <p:cNvPr id="4" name="Content Placeholder 3"/>
          <p:cNvGraphicFramePr>
            <a:graphicFrameLocks noGrp="1"/>
          </p:cNvGraphicFramePr>
          <p:nvPr>
            <p:ph sz="quarter" idx="1"/>
          </p:nvPr>
        </p:nvGraphicFramePr>
        <p:xfrm>
          <a:off x="304800" y="1600200"/>
          <a:ext cx="8534399" cy="3977640"/>
        </p:xfrm>
        <a:graphic>
          <a:graphicData uri="http://schemas.openxmlformats.org/drawingml/2006/table">
            <a:tbl>
              <a:tblPr firstRow="1" bandRow="1">
                <a:tableStyleId>{5C22544A-7EE6-4342-B048-85BDC9FD1C3A}</a:tableStyleId>
              </a:tblPr>
              <a:tblGrid>
                <a:gridCol w="1524000"/>
                <a:gridCol w="990600"/>
                <a:gridCol w="1371600"/>
                <a:gridCol w="990600"/>
                <a:gridCol w="1524000"/>
                <a:gridCol w="1066800"/>
                <a:gridCol w="1066799"/>
              </a:tblGrid>
              <a:tr h="370840">
                <a:tc>
                  <a:txBody>
                    <a:bodyPr/>
                    <a:lstStyle/>
                    <a:p>
                      <a:pPr algn="l"/>
                      <a:r>
                        <a:rPr lang="en-US" dirty="0">
                          <a:latin typeface="Arial"/>
                        </a:rPr>
                        <a:t/>
                      </a:r>
                      <a:br>
                        <a:rPr lang="en-US" dirty="0">
                          <a:latin typeface="Arial"/>
                        </a:rPr>
                      </a:br>
                      <a:endParaRPr lang="en-US" dirty="0">
                        <a:latin typeface="Arial"/>
                      </a:endParaRPr>
                    </a:p>
                  </a:txBody>
                  <a:tcPr anchor="ctr"/>
                </a:tc>
                <a:tc gridSpan="2">
                  <a:txBody>
                    <a:bodyPr/>
                    <a:lstStyle/>
                    <a:p>
                      <a:pPr algn="ctr"/>
                      <a:r>
                        <a:rPr lang="it-IT" dirty="0">
                          <a:latin typeface="Arial"/>
                        </a:rPr>
                        <a:t>No. Insane per 100,000 </a:t>
                      </a:r>
                      <a:r>
                        <a:rPr lang="it-IT" dirty="0" smtClean="0">
                          <a:latin typeface="Arial"/>
                        </a:rPr>
                        <a:t>Inhabitants</a:t>
                      </a:r>
                      <a:endParaRPr lang="it-IT" dirty="0">
                        <a:latin typeface="Arial"/>
                      </a:endParaRPr>
                    </a:p>
                  </a:txBody>
                  <a:tcPr anchor="ctr"/>
                </a:tc>
                <a:tc hMerge="1">
                  <a:txBody>
                    <a:bodyPr/>
                    <a:lstStyle/>
                    <a:p>
                      <a:pPr algn="l"/>
                      <a:endParaRPr lang="en-US" dirty="0">
                        <a:latin typeface="Arial"/>
                      </a:endParaRPr>
                    </a:p>
                  </a:txBody>
                  <a:tcPr anchor="ctr"/>
                </a:tc>
                <a:tc gridSpan="2">
                  <a:txBody>
                    <a:bodyPr/>
                    <a:lstStyle/>
                    <a:p>
                      <a:pPr algn="ctr"/>
                      <a:r>
                        <a:rPr lang="en-US" dirty="0">
                          <a:latin typeface="Arial"/>
                        </a:rPr>
                        <a:t>No. Suicides per 1,000,000 </a:t>
                      </a:r>
                      <a:r>
                        <a:rPr lang="en-US" dirty="0" smtClean="0">
                          <a:latin typeface="Arial"/>
                        </a:rPr>
                        <a:t>Inhabitants</a:t>
                      </a:r>
                      <a:endParaRPr lang="en-US" dirty="0">
                        <a:latin typeface="Arial"/>
                      </a:endParaRPr>
                    </a:p>
                  </a:txBody>
                  <a:tcPr anchor="ctr"/>
                </a:tc>
                <a:tc hMerge="1">
                  <a:txBody>
                    <a:bodyPr/>
                    <a:lstStyle/>
                    <a:p>
                      <a:pPr algn="l"/>
                      <a:endParaRPr lang="en-US" dirty="0">
                        <a:latin typeface="Arial"/>
                      </a:endParaRPr>
                    </a:p>
                  </a:txBody>
                  <a:tcPr anchor="ctr"/>
                </a:tc>
                <a:tc>
                  <a:txBody>
                    <a:bodyPr/>
                    <a:lstStyle/>
                    <a:p>
                      <a:pPr algn="ctr"/>
                      <a:r>
                        <a:rPr lang="en-US">
                          <a:latin typeface="Arial"/>
                        </a:rPr>
                        <a:t>Insanity</a:t>
                      </a:r>
                    </a:p>
                  </a:txBody>
                  <a:tcPr anchor="ctr"/>
                </a:tc>
                <a:tc>
                  <a:txBody>
                    <a:bodyPr/>
                    <a:lstStyle/>
                    <a:p>
                      <a:pPr algn="ctr"/>
                      <a:r>
                        <a:rPr lang="en-US">
                          <a:latin typeface="Arial"/>
                        </a:rPr>
                        <a:t>Suicide</a:t>
                      </a:r>
                    </a:p>
                  </a:txBody>
                  <a:tcPr anchor="ctr"/>
                </a:tc>
              </a:tr>
              <a:tr h="370840">
                <a:tc>
                  <a:txBody>
                    <a:bodyPr/>
                    <a:lstStyle/>
                    <a:p>
                      <a:pPr algn="l"/>
                      <a:r>
                        <a:rPr lang="en-US">
                          <a:latin typeface="Arial"/>
                        </a:rPr>
                        <a:t>Norway</a:t>
                      </a:r>
                    </a:p>
                  </a:txBody>
                  <a:tcPr anchor="ctr"/>
                </a:tc>
                <a:tc>
                  <a:txBody>
                    <a:bodyPr/>
                    <a:lstStyle/>
                    <a:p>
                      <a:pPr algn="ctr"/>
                      <a:r>
                        <a:rPr lang="en-US" dirty="0">
                          <a:latin typeface="Arial"/>
                        </a:rPr>
                        <a:t>180</a:t>
                      </a:r>
                    </a:p>
                  </a:txBody>
                  <a:tcPr anchor="ctr"/>
                </a:tc>
                <a:tc>
                  <a:txBody>
                    <a:bodyPr/>
                    <a:lstStyle/>
                    <a:p>
                      <a:pPr algn="ctr"/>
                      <a:r>
                        <a:rPr lang="en-US" dirty="0">
                          <a:latin typeface="Arial"/>
                        </a:rPr>
                        <a:t>1855</a:t>
                      </a:r>
                    </a:p>
                  </a:txBody>
                  <a:tcPr anchor="ctr"/>
                </a:tc>
                <a:tc>
                  <a:txBody>
                    <a:bodyPr/>
                    <a:lstStyle/>
                    <a:p>
                      <a:pPr algn="ctr"/>
                      <a:r>
                        <a:rPr lang="en-US">
                          <a:latin typeface="Arial"/>
                        </a:rPr>
                        <a:t>107</a:t>
                      </a:r>
                    </a:p>
                  </a:txBody>
                  <a:tcPr anchor="ctr"/>
                </a:tc>
                <a:tc>
                  <a:txBody>
                    <a:bodyPr/>
                    <a:lstStyle/>
                    <a:p>
                      <a:pPr algn="ctr"/>
                      <a:r>
                        <a:rPr lang="en-US">
                          <a:latin typeface="Arial"/>
                        </a:rPr>
                        <a:t>(1851-55)</a:t>
                      </a:r>
                    </a:p>
                  </a:txBody>
                  <a:tcPr anchor="ctr"/>
                </a:tc>
                <a:tc>
                  <a:txBody>
                    <a:bodyPr/>
                    <a:lstStyle/>
                    <a:p>
                      <a:pPr algn="ctr"/>
                      <a:r>
                        <a:rPr lang="en-US" dirty="0">
                          <a:latin typeface="Arial"/>
                        </a:rPr>
                        <a:t>1</a:t>
                      </a:r>
                    </a:p>
                  </a:txBody>
                  <a:tcPr anchor="ctr"/>
                </a:tc>
                <a:tc>
                  <a:txBody>
                    <a:bodyPr/>
                    <a:lstStyle/>
                    <a:p>
                      <a:pPr algn="ctr"/>
                      <a:r>
                        <a:rPr lang="en-US">
                          <a:latin typeface="Arial"/>
                        </a:rPr>
                        <a:t>4</a:t>
                      </a:r>
                    </a:p>
                  </a:txBody>
                  <a:tcPr anchor="ctr"/>
                </a:tc>
              </a:tr>
              <a:tr h="370840">
                <a:tc>
                  <a:txBody>
                    <a:bodyPr/>
                    <a:lstStyle/>
                    <a:p>
                      <a:pPr algn="l"/>
                      <a:r>
                        <a:rPr lang="en-US">
                          <a:latin typeface="Arial"/>
                        </a:rPr>
                        <a:t>Scotland</a:t>
                      </a:r>
                    </a:p>
                  </a:txBody>
                  <a:tcPr anchor="ctr"/>
                </a:tc>
                <a:tc>
                  <a:txBody>
                    <a:bodyPr/>
                    <a:lstStyle/>
                    <a:p>
                      <a:pPr algn="ctr"/>
                      <a:r>
                        <a:rPr lang="en-US">
                          <a:latin typeface="Arial"/>
                        </a:rPr>
                        <a:t>164</a:t>
                      </a:r>
                    </a:p>
                  </a:txBody>
                  <a:tcPr anchor="ctr"/>
                </a:tc>
                <a:tc>
                  <a:txBody>
                    <a:bodyPr/>
                    <a:lstStyle/>
                    <a:p>
                      <a:pPr algn="ctr"/>
                      <a:r>
                        <a:rPr lang="en-US" dirty="0">
                          <a:latin typeface="Arial"/>
                        </a:rPr>
                        <a:t>1855</a:t>
                      </a:r>
                    </a:p>
                  </a:txBody>
                  <a:tcPr anchor="ctr"/>
                </a:tc>
                <a:tc>
                  <a:txBody>
                    <a:bodyPr/>
                    <a:lstStyle/>
                    <a:p>
                      <a:pPr algn="ctr"/>
                      <a:r>
                        <a:rPr lang="en-US">
                          <a:latin typeface="Arial"/>
                        </a:rPr>
                        <a:t>34</a:t>
                      </a:r>
                    </a:p>
                  </a:txBody>
                  <a:tcPr anchor="ctr"/>
                </a:tc>
                <a:tc>
                  <a:txBody>
                    <a:bodyPr/>
                    <a:lstStyle/>
                    <a:p>
                      <a:pPr algn="ctr"/>
                      <a:r>
                        <a:rPr lang="en-US">
                          <a:latin typeface="Arial"/>
                        </a:rPr>
                        <a:t>(1856-60)</a:t>
                      </a:r>
                    </a:p>
                  </a:txBody>
                  <a:tcPr anchor="ctr"/>
                </a:tc>
                <a:tc>
                  <a:txBody>
                    <a:bodyPr/>
                    <a:lstStyle/>
                    <a:p>
                      <a:pPr algn="ctr"/>
                      <a:r>
                        <a:rPr lang="en-US">
                          <a:latin typeface="Arial"/>
                        </a:rPr>
                        <a:t>2</a:t>
                      </a:r>
                    </a:p>
                  </a:txBody>
                  <a:tcPr anchor="ctr"/>
                </a:tc>
                <a:tc>
                  <a:txBody>
                    <a:bodyPr/>
                    <a:lstStyle/>
                    <a:p>
                      <a:pPr algn="ctr"/>
                      <a:r>
                        <a:rPr lang="en-US">
                          <a:latin typeface="Arial"/>
                        </a:rPr>
                        <a:t>8</a:t>
                      </a:r>
                    </a:p>
                  </a:txBody>
                  <a:tcPr anchor="ctr"/>
                </a:tc>
              </a:tr>
              <a:tr h="370840">
                <a:tc>
                  <a:txBody>
                    <a:bodyPr/>
                    <a:lstStyle/>
                    <a:p>
                      <a:pPr algn="l"/>
                      <a:r>
                        <a:rPr lang="en-US">
                          <a:latin typeface="Arial"/>
                        </a:rPr>
                        <a:t>Denmark</a:t>
                      </a:r>
                    </a:p>
                  </a:txBody>
                  <a:tcPr anchor="ctr"/>
                </a:tc>
                <a:tc>
                  <a:txBody>
                    <a:bodyPr/>
                    <a:lstStyle/>
                    <a:p>
                      <a:pPr algn="ctr"/>
                      <a:r>
                        <a:rPr lang="en-US">
                          <a:latin typeface="Arial"/>
                        </a:rPr>
                        <a:t>125</a:t>
                      </a:r>
                    </a:p>
                  </a:txBody>
                  <a:tcPr anchor="ctr"/>
                </a:tc>
                <a:tc>
                  <a:txBody>
                    <a:bodyPr/>
                    <a:lstStyle/>
                    <a:p>
                      <a:pPr algn="ctr"/>
                      <a:r>
                        <a:rPr lang="en-US">
                          <a:latin typeface="Arial"/>
                        </a:rPr>
                        <a:t>1847</a:t>
                      </a:r>
                    </a:p>
                  </a:txBody>
                  <a:tcPr anchor="ctr"/>
                </a:tc>
                <a:tc>
                  <a:txBody>
                    <a:bodyPr/>
                    <a:lstStyle/>
                    <a:p>
                      <a:pPr algn="ctr"/>
                      <a:r>
                        <a:rPr lang="en-US" dirty="0">
                          <a:latin typeface="Arial"/>
                        </a:rPr>
                        <a:t>258</a:t>
                      </a:r>
                    </a:p>
                  </a:txBody>
                  <a:tcPr anchor="ctr"/>
                </a:tc>
                <a:tc>
                  <a:txBody>
                    <a:bodyPr/>
                    <a:lstStyle/>
                    <a:p>
                      <a:pPr algn="ctr"/>
                      <a:r>
                        <a:rPr lang="en-US">
                          <a:latin typeface="Arial"/>
                        </a:rPr>
                        <a:t>(1846-50)</a:t>
                      </a:r>
                    </a:p>
                  </a:txBody>
                  <a:tcPr anchor="ctr"/>
                </a:tc>
                <a:tc>
                  <a:txBody>
                    <a:bodyPr/>
                    <a:lstStyle/>
                    <a:p>
                      <a:pPr algn="ctr"/>
                      <a:r>
                        <a:rPr lang="en-US" dirty="0">
                          <a:latin typeface="Arial"/>
                        </a:rPr>
                        <a:t>3</a:t>
                      </a:r>
                    </a:p>
                  </a:txBody>
                  <a:tcPr anchor="ctr"/>
                </a:tc>
                <a:tc>
                  <a:txBody>
                    <a:bodyPr/>
                    <a:lstStyle/>
                    <a:p>
                      <a:pPr algn="ctr"/>
                      <a:r>
                        <a:rPr lang="en-US">
                          <a:latin typeface="Arial"/>
                        </a:rPr>
                        <a:t>1</a:t>
                      </a:r>
                    </a:p>
                  </a:txBody>
                  <a:tcPr anchor="ctr"/>
                </a:tc>
              </a:tr>
              <a:tr h="370840">
                <a:tc>
                  <a:txBody>
                    <a:bodyPr/>
                    <a:lstStyle/>
                    <a:p>
                      <a:pPr algn="l"/>
                      <a:r>
                        <a:rPr lang="en-US">
                          <a:latin typeface="Arial"/>
                        </a:rPr>
                        <a:t>Hannover</a:t>
                      </a:r>
                    </a:p>
                  </a:txBody>
                  <a:tcPr anchor="ctr"/>
                </a:tc>
                <a:tc>
                  <a:txBody>
                    <a:bodyPr/>
                    <a:lstStyle/>
                    <a:p>
                      <a:pPr algn="ctr"/>
                      <a:r>
                        <a:rPr lang="en-US">
                          <a:latin typeface="Arial"/>
                        </a:rPr>
                        <a:t>103</a:t>
                      </a:r>
                    </a:p>
                  </a:txBody>
                  <a:tcPr anchor="ctr"/>
                </a:tc>
                <a:tc>
                  <a:txBody>
                    <a:bodyPr/>
                    <a:lstStyle/>
                    <a:p>
                      <a:pPr algn="ctr"/>
                      <a:r>
                        <a:rPr lang="en-US">
                          <a:latin typeface="Arial"/>
                        </a:rPr>
                        <a:t>1856</a:t>
                      </a:r>
                    </a:p>
                  </a:txBody>
                  <a:tcPr anchor="ctr"/>
                </a:tc>
                <a:tc>
                  <a:txBody>
                    <a:bodyPr/>
                    <a:lstStyle/>
                    <a:p>
                      <a:pPr algn="ctr"/>
                      <a:r>
                        <a:rPr lang="en-US" dirty="0">
                          <a:latin typeface="Arial"/>
                        </a:rPr>
                        <a:t>13</a:t>
                      </a:r>
                    </a:p>
                  </a:txBody>
                  <a:tcPr anchor="ctr"/>
                </a:tc>
                <a:tc>
                  <a:txBody>
                    <a:bodyPr/>
                    <a:lstStyle/>
                    <a:p>
                      <a:pPr algn="ctr"/>
                      <a:r>
                        <a:rPr lang="en-US">
                          <a:latin typeface="Arial"/>
                        </a:rPr>
                        <a:t>(1856-60)</a:t>
                      </a:r>
                    </a:p>
                  </a:txBody>
                  <a:tcPr anchor="ctr"/>
                </a:tc>
                <a:tc>
                  <a:txBody>
                    <a:bodyPr/>
                    <a:lstStyle/>
                    <a:p>
                      <a:pPr algn="ctr"/>
                      <a:r>
                        <a:rPr lang="en-US" dirty="0">
                          <a:latin typeface="Arial"/>
                        </a:rPr>
                        <a:t>4</a:t>
                      </a:r>
                    </a:p>
                  </a:txBody>
                  <a:tcPr anchor="ctr"/>
                </a:tc>
                <a:tc>
                  <a:txBody>
                    <a:bodyPr/>
                    <a:lstStyle/>
                    <a:p>
                      <a:pPr algn="ctr"/>
                      <a:r>
                        <a:rPr lang="en-US" dirty="0">
                          <a:latin typeface="Arial"/>
                        </a:rPr>
                        <a:t>9</a:t>
                      </a:r>
                    </a:p>
                  </a:txBody>
                  <a:tcPr anchor="ctr"/>
                </a:tc>
              </a:tr>
              <a:tr h="370840">
                <a:tc>
                  <a:txBody>
                    <a:bodyPr/>
                    <a:lstStyle/>
                    <a:p>
                      <a:pPr algn="l"/>
                      <a:r>
                        <a:rPr lang="en-US">
                          <a:latin typeface="Arial"/>
                        </a:rPr>
                        <a:t>France</a:t>
                      </a:r>
                    </a:p>
                  </a:txBody>
                  <a:tcPr anchor="ctr"/>
                </a:tc>
                <a:tc>
                  <a:txBody>
                    <a:bodyPr/>
                    <a:lstStyle/>
                    <a:p>
                      <a:pPr algn="ctr"/>
                      <a:r>
                        <a:rPr lang="en-US">
                          <a:latin typeface="Arial"/>
                        </a:rPr>
                        <a:t>99</a:t>
                      </a:r>
                    </a:p>
                  </a:txBody>
                  <a:tcPr anchor="ctr"/>
                </a:tc>
                <a:tc>
                  <a:txBody>
                    <a:bodyPr/>
                    <a:lstStyle/>
                    <a:p>
                      <a:pPr algn="ctr"/>
                      <a:r>
                        <a:rPr lang="en-US">
                          <a:latin typeface="Arial"/>
                        </a:rPr>
                        <a:t>1856</a:t>
                      </a:r>
                    </a:p>
                  </a:txBody>
                  <a:tcPr anchor="ctr"/>
                </a:tc>
                <a:tc>
                  <a:txBody>
                    <a:bodyPr/>
                    <a:lstStyle/>
                    <a:p>
                      <a:pPr algn="ctr"/>
                      <a:r>
                        <a:rPr lang="en-US">
                          <a:latin typeface="Arial"/>
                        </a:rPr>
                        <a:t>100</a:t>
                      </a:r>
                    </a:p>
                  </a:txBody>
                  <a:tcPr anchor="ctr"/>
                </a:tc>
                <a:tc>
                  <a:txBody>
                    <a:bodyPr/>
                    <a:lstStyle/>
                    <a:p>
                      <a:pPr algn="ctr"/>
                      <a:r>
                        <a:rPr lang="en-US" dirty="0">
                          <a:latin typeface="Arial"/>
                        </a:rPr>
                        <a:t>(1851-55)</a:t>
                      </a:r>
                    </a:p>
                  </a:txBody>
                  <a:tcPr anchor="ctr"/>
                </a:tc>
                <a:tc>
                  <a:txBody>
                    <a:bodyPr/>
                    <a:lstStyle/>
                    <a:p>
                      <a:pPr algn="ctr"/>
                      <a:r>
                        <a:rPr lang="en-US">
                          <a:latin typeface="Arial"/>
                        </a:rPr>
                        <a:t>5</a:t>
                      </a:r>
                    </a:p>
                  </a:txBody>
                  <a:tcPr anchor="ctr"/>
                </a:tc>
                <a:tc>
                  <a:txBody>
                    <a:bodyPr/>
                    <a:lstStyle/>
                    <a:p>
                      <a:pPr algn="ctr"/>
                      <a:r>
                        <a:rPr lang="en-US" dirty="0">
                          <a:latin typeface="Arial"/>
                        </a:rPr>
                        <a:t>5</a:t>
                      </a:r>
                    </a:p>
                  </a:txBody>
                  <a:tcPr anchor="ctr"/>
                </a:tc>
              </a:tr>
              <a:tr h="370840">
                <a:tc>
                  <a:txBody>
                    <a:bodyPr/>
                    <a:lstStyle/>
                    <a:p>
                      <a:pPr algn="l"/>
                      <a:r>
                        <a:rPr lang="en-US">
                          <a:latin typeface="Arial"/>
                        </a:rPr>
                        <a:t>Belgium</a:t>
                      </a:r>
                    </a:p>
                  </a:txBody>
                  <a:tcPr anchor="ctr"/>
                </a:tc>
                <a:tc>
                  <a:txBody>
                    <a:bodyPr/>
                    <a:lstStyle/>
                    <a:p>
                      <a:pPr algn="ctr"/>
                      <a:r>
                        <a:rPr lang="en-US">
                          <a:latin typeface="Arial"/>
                        </a:rPr>
                        <a:t>92</a:t>
                      </a:r>
                    </a:p>
                  </a:txBody>
                  <a:tcPr anchor="ctr"/>
                </a:tc>
                <a:tc>
                  <a:txBody>
                    <a:bodyPr/>
                    <a:lstStyle/>
                    <a:p>
                      <a:pPr algn="ctr"/>
                      <a:r>
                        <a:rPr lang="en-US">
                          <a:latin typeface="Arial"/>
                        </a:rPr>
                        <a:t>1858</a:t>
                      </a:r>
                    </a:p>
                  </a:txBody>
                  <a:tcPr anchor="ctr"/>
                </a:tc>
                <a:tc>
                  <a:txBody>
                    <a:bodyPr/>
                    <a:lstStyle/>
                    <a:p>
                      <a:pPr algn="ctr"/>
                      <a:r>
                        <a:rPr lang="en-US">
                          <a:latin typeface="Arial"/>
                        </a:rPr>
                        <a:t>50</a:t>
                      </a:r>
                    </a:p>
                  </a:txBody>
                  <a:tcPr anchor="ctr"/>
                </a:tc>
                <a:tc>
                  <a:txBody>
                    <a:bodyPr/>
                    <a:lstStyle/>
                    <a:p>
                      <a:pPr algn="ctr"/>
                      <a:r>
                        <a:rPr lang="en-US" dirty="0">
                          <a:latin typeface="Arial"/>
                        </a:rPr>
                        <a:t>(1855-60)</a:t>
                      </a:r>
                    </a:p>
                  </a:txBody>
                  <a:tcPr anchor="ctr"/>
                </a:tc>
                <a:tc>
                  <a:txBody>
                    <a:bodyPr/>
                    <a:lstStyle/>
                    <a:p>
                      <a:pPr algn="ctr"/>
                      <a:r>
                        <a:rPr lang="en-US">
                          <a:latin typeface="Arial"/>
                        </a:rPr>
                        <a:t>6</a:t>
                      </a:r>
                    </a:p>
                  </a:txBody>
                  <a:tcPr anchor="ctr"/>
                </a:tc>
                <a:tc>
                  <a:txBody>
                    <a:bodyPr/>
                    <a:lstStyle/>
                    <a:p>
                      <a:pPr algn="ctr"/>
                      <a:r>
                        <a:rPr lang="en-US" dirty="0">
                          <a:latin typeface="Arial"/>
                        </a:rPr>
                        <a:t>7</a:t>
                      </a:r>
                    </a:p>
                  </a:txBody>
                  <a:tcPr anchor="ctr"/>
                </a:tc>
              </a:tr>
              <a:tr h="370840">
                <a:tc>
                  <a:txBody>
                    <a:bodyPr/>
                    <a:lstStyle/>
                    <a:p>
                      <a:pPr algn="l"/>
                      <a:r>
                        <a:rPr lang="en-US">
                          <a:latin typeface="Arial"/>
                        </a:rPr>
                        <a:t>Wurtemburg</a:t>
                      </a:r>
                    </a:p>
                  </a:txBody>
                  <a:tcPr anchor="ctr"/>
                </a:tc>
                <a:tc>
                  <a:txBody>
                    <a:bodyPr/>
                    <a:lstStyle/>
                    <a:p>
                      <a:pPr algn="ctr"/>
                      <a:r>
                        <a:rPr lang="en-US">
                          <a:latin typeface="Arial"/>
                        </a:rPr>
                        <a:t>92</a:t>
                      </a:r>
                    </a:p>
                  </a:txBody>
                  <a:tcPr anchor="ctr"/>
                </a:tc>
                <a:tc>
                  <a:txBody>
                    <a:bodyPr/>
                    <a:lstStyle/>
                    <a:p>
                      <a:pPr algn="ctr"/>
                      <a:r>
                        <a:rPr lang="en-US">
                          <a:latin typeface="Arial"/>
                        </a:rPr>
                        <a:t>1853</a:t>
                      </a:r>
                    </a:p>
                  </a:txBody>
                  <a:tcPr anchor="ctr"/>
                </a:tc>
                <a:tc>
                  <a:txBody>
                    <a:bodyPr/>
                    <a:lstStyle/>
                    <a:p>
                      <a:pPr algn="ctr"/>
                      <a:r>
                        <a:rPr lang="en-US">
                          <a:latin typeface="Arial"/>
                        </a:rPr>
                        <a:t>108</a:t>
                      </a:r>
                    </a:p>
                  </a:txBody>
                  <a:tcPr anchor="ctr"/>
                </a:tc>
                <a:tc>
                  <a:txBody>
                    <a:bodyPr/>
                    <a:lstStyle/>
                    <a:p>
                      <a:pPr algn="ctr"/>
                      <a:r>
                        <a:rPr lang="en-US">
                          <a:latin typeface="Arial"/>
                        </a:rPr>
                        <a:t>(1846-56)</a:t>
                      </a:r>
                    </a:p>
                  </a:txBody>
                  <a:tcPr anchor="ctr"/>
                </a:tc>
                <a:tc>
                  <a:txBody>
                    <a:bodyPr/>
                    <a:lstStyle/>
                    <a:p>
                      <a:pPr algn="ctr"/>
                      <a:r>
                        <a:rPr lang="en-US" dirty="0">
                          <a:latin typeface="Arial"/>
                        </a:rPr>
                        <a:t>7</a:t>
                      </a:r>
                    </a:p>
                  </a:txBody>
                  <a:tcPr anchor="ctr"/>
                </a:tc>
                <a:tc>
                  <a:txBody>
                    <a:bodyPr/>
                    <a:lstStyle/>
                    <a:p>
                      <a:pPr algn="ctr"/>
                      <a:r>
                        <a:rPr lang="en-US" dirty="0">
                          <a:latin typeface="Arial"/>
                        </a:rPr>
                        <a:t>3</a:t>
                      </a:r>
                    </a:p>
                  </a:txBody>
                  <a:tcPr anchor="ctr"/>
                </a:tc>
              </a:tr>
              <a:tr h="370840">
                <a:tc>
                  <a:txBody>
                    <a:bodyPr/>
                    <a:lstStyle/>
                    <a:p>
                      <a:pPr algn="l"/>
                      <a:r>
                        <a:rPr lang="en-US">
                          <a:latin typeface="Arial"/>
                        </a:rPr>
                        <a:t>Saxony</a:t>
                      </a:r>
                    </a:p>
                  </a:txBody>
                  <a:tcPr anchor="ctr"/>
                </a:tc>
                <a:tc>
                  <a:txBody>
                    <a:bodyPr/>
                    <a:lstStyle/>
                    <a:p>
                      <a:pPr algn="ctr"/>
                      <a:r>
                        <a:rPr lang="en-US">
                          <a:latin typeface="Arial"/>
                        </a:rPr>
                        <a:t>67</a:t>
                      </a:r>
                    </a:p>
                  </a:txBody>
                  <a:tcPr anchor="ctr"/>
                </a:tc>
                <a:tc>
                  <a:txBody>
                    <a:bodyPr/>
                    <a:lstStyle/>
                    <a:p>
                      <a:pPr algn="ctr"/>
                      <a:r>
                        <a:rPr lang="en-US">
                          <a:latin typeface="Arial"/>
                        </a:rPr>
                        <a:t>1861</a:t>
                      </a:r>
                    </a:p>
                  </a:txBody>
                  <a:tcPr anchor="ctr"/>
                </a:tc>
                <a:tc>
                  <a:txBody>
                    <a:bodyPr/>
                    <a:lstStyle/>
                    <a:p>
                      <a:pPr algn="ctr"/>
                      <a:r>
                        <a:rPr lang="en-US">
                          <a:latin typeface="Arial"/>
                        </a:rPr>
                        <a:t>245</a:t>
                      </a:r>
                    </a:p>
                  </a:txBody>
                  <a:tcPr anchor="ctr"/>
                </a:tc>
                <a:tc>
                  <a:txBody>
                    <a:bodyPr/>
                    <a:lstStyle/>
                    <a:p>
                      <a:pPr algn="ctr"/>
                      <a:r>
                        <a:rPr lang="en-US" dirty="0">
                          <a:latin typeface="Arial"/>
                        </a:rPr>
                        <a:t>(</a:t>
                      </a:r>
                      <a:r>
                        <a:rPr lang="en-US" dirty="0" smtClean="0">
                          <a:latin typeface="Arial"/>
                        </a:rPr>
                        <a:t>1856-60)</a:t>
                      </a:r>
                      <a:endParaRPr lang="en-US" dirty="0">
                        <a:latin typeface="Arial"/>
                      </a:endParaRPr>
                    </a:p>
                  </a:txBody>
                  <a:tcPr anchor="ctr"/>
                </a:tc>
                <a:tc>
                  <a:txBody>
                    <a:bodyPr/>
                    <a:lstStyle/>
                    <a:p>
                      <a:pPr algn="ctr"/>
                      <a:r>
                        <a:rPr lang="en-US">
                          <a:latin typeface="Arial"/>
                        </a:rPr>
                        <a:t>8</a:t>
                      </a:r>
                    </a:p>
                  </a:txBody>
                  <a:tcPr anchor="ctr"/>
                </a:tc>
                <a:tc>
                  <a:txBody>
                    <a:bodyPr/>
                    <a:lstStyle/>
                    <a:p>
                      <a:pPr algn="ctr"/>
                      <a:r>
                        <a:rPr lang="en-US" dirty="0">
                          <a:latin typeface="Arial"/>
                        </a:rPr>
                        <a:t>2</a:t>
                      </a:r>
                    </a:p>
                  </a:txBody>
                  <a:tcPr anchor="ctr"/>
                </a:tc>
              </a:tr>
              <a:tr h="370840">
                <a:tc>
                  <a:txBody>
                    <a:bodyPr/>
                    <a:lstStyle/>
                    <a:p>
                      <a:pPr algn="l"/>
                      <a:r>
                        <a:rPr lang="en-US">
                          <a:latin typeface="Arial"/>
                        </a:rPr>
                        <a:t>Bavaria</a:t>
                      </a:r>
                    </a:p>
                  </a:txBody>
                  <a:tcPr anchor="ctr"/>
                </a:tc>
                <a:tc>
                  <a:txBody>
                    <a:bodyPr/>
                    <a:lstStyle/>
                    <a:p>
                      <a:pPr algn="ctr"/>
                      <a:r>
                        <a:rPr lang="en-US">
                          <a:latin typeface="Arial"/>
                        </a:rPr>
                        <a:t>57</a:t>
                      </a:r>
                    </a:p>
                  </a:txBody>
                  <a:tcPr anchor="ctr"/>
                </a:tc>
                <a:tc>
                  <a:txBody>
                    <a:bodyPr/>
                    <a:lstStyle/>
                    <a:p>
                      <a:pPr algn="ctr"/>
                      <a:r>
                        <a:rPr lang="en-US">
                          <a:latin typeface="Arial"/>
                        </a:rPr>
                        <a:t>1858</a:t>
                      </a:r>
                    </a:p>
                  </a:txBody>
                  <a:tcPr anchor="ctr"/>
                </a:tc>
                <a:tc>
                  <a:txBody>
                    <a:bodyPr/>
                    <a:lstStyle/>
                    <a:p>
                      <a:pPr algn="ctr"/>
                      <a:r>
                        <a:rPr lang="en-US">
                          <a:latin typeface="Arial"/>
                        </a:rPr>
                        <a:t>73</a:t>
                      </a:r>
                    </a:p>
                  </a:txBody>
                  <a:tcPr anchor="ctr"/>
                </a:tc>
                <a:tc>
                  <a:txBody>
                    <a:bodyPr/>
                    <a:lstStyle/>
                    <a:p>
                      <a:pPr algn="ctr"/>
                      <a:r>
                        <a:rPr lang="en-US">
                          <a:latin typeface="Arial"/>
                        </a:rPr>
                        <a:t>(1846-56)</a:t>
                      </a:r>
                    </a:p>
                  </a:txBody>
                  <a:tcPr anchor="ctr"/>
                </a:tc>
                <a:tc>
                  <a:txBody>
                    <a:bodyPr/>
                    <a:lstStyle/>
                    <a:p>
                      <a:pPr algn="ctr"/>
                      <a:r>
                        <a:rPr lang="en-US">
                          <a:latin typeface="Arial"/>
                        </a:rPr>
                        <a:t>9</a:t>
                      </a:r>
                    </a:p>
                  </a:txBody>
                  <a:tcPr anchor="ctr"/>
                </a:tc>
                <a:tc>
                  <a:txBody>
                    <a:bodyPr/>
                    <a:lstStyle/>
                    <a:p>
                      <a:pPr algn="ctr"/>
                      <a:r>
                        <a:rPr lang="en-US" dirty="0">
                          <a:latin typeface="Arial"/>
                        </a:rPr>
                        <a:t>6</a:t>
                      </a:r>
                    </a:p>
                  </a:txBody>
                  <a:tcPr anchor="ctr"/>
                </a:tc>
              </a:tr>
            </a:tbl>
          </a:graphicData>
        </a:graphic>
      </p:graphicFrame>
      <p:sp>
        <p:nvSpPr>
          <p:cNvPr id="5" name="Rectangle 4"/>
          <p:cNvSpPr/>
          <p:nvPr/>
        </p:nvSpPr>
        <p:spPr>
          <a:xfrm>
            <a:off x="685800" y="5791200"/>
            <a:ext cx="8153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 there a significant correlation here?</a:t>
            </a:r>
          </a:p>
          <a:p>
            <a:pPr algn="ctr"/>
            <a:r>
              <a:rPr lang="en-US" dirty="0" smtClean="0"/>
              <a:t>(NOTE: r = -.13)</a:t>
            </a:r>
            <a:endParaRPr lang="en-US" dirty="0"/>
          </a:p>
        </p:txBody>
      </p:sp>
      <p:sp>
        <p:nvSpPr>
          <p:cNvPr id="6" name="Footer Placeholder 5"/>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err="1" smtClean="0"/>
              <a:t>Morselli’s</a:t>
            </a:r>
            <a:r>
              <a:rPr lang="en-US" sz="2800" dirty="0" smtClean="0"/>
              <a:t> definition of idiots and insane</a:t>
            </a:r>
            <a:endParaRPr lang="en-US" sz="2800" dirty="0"/>
          </a:p>
        </p:txBody>
      </p:sp>
      <p:graphicFrame>
        <p:nvGraphicFramePr>
          <p:cNvPr id="4" name="Content Placeholder 3"/>
          <p:cNvGraphicFramePr>
            <a:graphicFrameLocks noGrp="1"/>
          </p:cNvGraphicFramePr>
          <p:nvPr>
            <p:ph sz="quarter" idx="1"/>
          </p:nvPr>
        </p:nvGraphicFramePr>
        <p:xfrm>
          <a:off x="609600" y="1600200"/>
          <a:ext cx="8153400" cy="2768600"/>
        </p:xfrm>
        <a:graphic>
          <a:graphicData uri="http://schemas.openxmlformats.org/drawingml/2006/table">
            <a:tbl>
              <a:tblPr firstRow="1" bandRow="1">
                <a:tableStyleId>{5C22544A-7EE6-4342-B048-85BDC9FD1C3A}</a:tableStyleId>
              </a:tblPr>
              <a:tblGrid>
                <a:gridCol w="3124200"/>
                <a:gridCol w="2667000"/>
                <a:gridCol w="2362200"/>
              </a:tblGrid>
              <a:tr h="370840">
                <a:tc>
                  <a:txBody>
                    <a:bodyPr/>
                    <a:lstStyle/>
                    <a:p>
                      <a:pPr algn="l"/>
                      <a:r>
                        <a:rPr lang="en-US" dirty="0">
                          <a:latin typeface="Arial"/>
                        </a:rPr>
                        <a:t/>
                      </a:r>
                      <a:br>
                        <a:rPr lang="en-US" dirty="0">
                          <a:latin typeface="Arial"/>
                        </a:rPr>
                      </a:br>
                      <a:endParaRPr lang="en-US" dirty="0">
                        <a:latin typeface="Arial"/>
                      </a:endParaRPr>
                    </a:p>
                  </a:txBody>
                  <a:tcPr anchor="ctr"/>
                </a:tc>
                <a:tc>
                  <a:txBody>
                    <a:bodyPr/>
                    <a:lstStyle/>
                    <a:p>
                      <a:pPr algn="ctr"/>
                      <a:r>
                        <a:rPr lang="en-US" dirty="0">
                          <a:latin typeface="Arial"/>
                        </a:rPr>
                        <a:t>Mentally Alienated per 100,000 Inhabitants</a:t>
                      </a:r>
                    </a:p>
                  </a:txBody>
                  <a:tcPr anchor="ctr"/>
                </a:tc>
                <a:tc>
                  <a:txBody>
                    <a:bodyPr/>
                    <a:lstStyle/>
                    <a:p>
                      <a:pPr algn="ctr"/>
                      <a:r>
                        <a:rPr lang="en-US" dirty="0">
                          <a:latin typeface="Arial"/>
                        </a:rPr>
                        <a:t>Suicides per 1,000,000 Inhabitants</a:t>
                      </a:r>
                    </a:p>
                  </a:txBody>
                  <a:tcPr anchor="ctr"/>
                </a:tc>
              </a:tr>
              <a:tr h="370840">
                <a:tc>
                  <a:txBody>
                    <a:bodyPr/>
                    <a:lstStyle/>
                    <a:p>
                      <a:pPr algn="l"/>
                      <a:r>
                        <a:rPr lang="en-US">
                          <a:latin typeface="Arial"/>
                        </a:rPr>
                        <a:t>1st Group (3 countries)</a:t>
                      </a:r>
                    </a:p>
                  </a:txBody>
                  <a:tcPr anchor="ctr"/>
                </a:tc>
                <a:tc>
                  <a:txBody>
                    <a:bodyPr/>
                    <a:lstStyle/>
                    <a:p>
                      <a:pPr algn="ctr"/>
                      <a:r>
                        <a:rPr lang="en-US">
                          <a:latin typeface="Arial"/>
                        </a:rPr>
                        <a:t>from 340 to 280</a:t>
                      </a:r>
                    </a:p>
                  </a:txBody>
                  <a:tcPr anchor="ctr"/>
                </a:tc>
                <a:tc>
                  <a:txBody>
                    <a:bodyPr/>
                    <a:lstStyle/>
                    <a:p>
                      <a:pPr algn="ctr"/>
                      <a:r>
                        <a:rPr lang="en-US" dirty="0">
                          <a:latin typeface="Arial"/>
                        </a:rPr>
                        <a:t>157</a:t>
                      </a:r>
                    </a:p>
                  </a:txBody>
                  <a:tcPr anchor="ctr"/>
                </a:tc>
              </a:tr>
              <a:tr h="370840">
                <a:tc>
                  <a:txBody>
                    <a:bodyPr/>
                    <a:lstStyle/>
                    <a:p>
                      <a:pPr algn="l"/>
                      <a:r>
                        <a:rPr lang="en-US">
                          <a:latin typeface="Arial"/>
                        </a:rPr>
                        <a:t>2nd Group (3 countries)</a:t>
                      </a:r>
                    </a:p>
                  </a:txBody>
                  <a:tcPr anchor="ctr"/>
                </a:tc>
                <a:tc>
                  <a:txBody>
                    <a:bodyPr/>
                    <a:lstStyle/>
                    <a:p>
                      <a:pPr algn="ctr"/>
                      <a:r>
                        <a:rPr lang="en-US">
                          <a:latin typeface="Arial"/>
                        </a:rPr>
                        <a:t>from 261 to 245</a:t>
                      </a:r>
                    </a:p>
                  </a:txBody>
                  <a:tcPr anchor="ctr"/>
                </a:tc>
                <a:tc>
                  <a:txBody>
                    <a:bodyPr/>
                    <a:lstStyle/>
                    <a:p>
                      <a:pPr algn="ctr"/>
                      <a:r>
                        <a:rPr lang="en-US" dirty="0">
                          <a:latin typeface="Arial"/>
                        </a:rPr>
                        <a:t>195</a:t>
                      </a:r>
                    </a:p>
                  </a:txBody>
                  <a:tcPr anchor="ctr"/>
                </a:tc>
              </a:tr>
              <a:tr h="370840">
                <a:tc>
                  <a:txBody>
                    <a:bodyPr/>
                    <a:lstStyle/>
                    <a:p>
                      <a:pPr algn="l"/>
                      <a:r>
                        <a:rPr lang="en-US">
                          <a:latin typeface="Arial"/>
                        </a:rPr>
                        <a:t>3rd Group (3 countries)</a:t>
                      </a:r>
                    </a:p>
                  </a:txBody>
                  <a:tcPr anchor="ctr"/>
                </a:tc>
                <a:tc>
                  <a:txBody>
                    <a:bodyPr/>
                    <a:lstStyle/>
                    <a:p>
                      <a:pPr algn="ctr"/>
                      <a:r>
                        <a:rPr lang="en-US">
                          <a:latin typeface="Arial"/>
                        </a:rPr>
                        <a:t>from 135 to 164</a:t>
                      </a:r>
                    </a:p>
                  </a:txBody>
                  <a:tcPr anchor="ctr"/>
                </a:tc>
                <a:tc>
                  <a:txBody>
                    <a:bodyPr/>
                    <a:lstStyle/>
                    <a:p>
                      <a:pPr algn="ctr"/>
                      <a:r>
                        <a:rPr lang="en-US" dirty="0">
                          <a:latin typeface="Arial"/>
                        </a:rPr>
                        <a:t>65</a:t>
                      </a:r>
                    </a:p>
                  </a:txBody>
                  <a:tcPr anchor="ctr"/>
                </a:tc>
              </a:tr>
              <a:tr h="370840">
                <a:tc>
                  <a:txBody>
                    <a:bodyPr/>
                    <a:lstStyle/>
                    <a:p>
                      <a:pPr algn="l"/>
                      <a:r>
                        <a:rPr lang="en-US">
                          <a:latin typeface="Arial"/>
                        </a:rPr>
                        <a:t>4th Group (3 countries)</a:t>
                      </a:r>
                    </a:p>
                  </a:txBody>
                  <a:tcPr anchor="ctr"/>
                </a:tc>
                <a:tc>
                  <a:txBody>
                    <a:bodyPr/>
                    <a:lstStyle/>
                    <a:p>
                      <a:pPr algn="ctr"/>
                      <a:r>
                        <a:rPr lang="en-US">
                          <a:latin typeface="Arial"/>
                        </a:rPr>
                        <a:t>from 150 to 116</a:t>
                      </a:r>
                    </a:p>
                  </a:txBody>
                  <a:tcPr anchor="ctr"/>
                </a:tc>
                <a:tc>
                  <a:txBody>
                    <a:bodyPr/>
                    <a:lstStyle/>
                    <a:p>
                      <a:pPr algn="ctr"/>
                      <a:r>
                        <a:rPr lang="en-US" dirty="0">
                          <a:latin typeface="Arial"/>
                        </a:rPr>
                        <a:t>61</a:t>
                      </a:r>
                    </a:p>
                  </a:txBody>
                  <a:tcPr anchor="ctr"/>
                </a:tc>
              </a:tr>
              <a:tr h="370840">
                <a:tc>
                  <a:txBody>
                    <a:bodyPr/>
                    <a:lstStyle/>
                    <a:p>
                      <a:pPr algn="l"/>
                      <a:r>
                        <a:rPr lang="en-US">
                          <a:latin typeface="Arial"/>
                        </a:rPr>
                        <a:t>5th Group (3 countries)</a:t>
                      </a:r>
                    </a:p>
                  </a:txBody>
                  <a:tcPr anchor="ctr"/>
                </a:tc>
                <a:tc>
                  <a:txBody>
                    <a:bodyPr/>
                    <a:lstStyle/>
                    <a:p>
                      <a:pPr algn="ctr"/>
                      <a:r>
                        <a:rPr lang="en-US">
                          <a:latin typeface="Arial"/>
                        </a:rPr>
                        <a:t>from 110 to 100</a:t>
                      </a:r>
                    </a:p>
                  </a:txBody>
                  <a:tcPr anchor="ctr"/>
                </a:tc>
                <a:tc>
                  <a:txBody>
                    <a:bodyPr/>
                    <a:lstStyle/>
                    <a:p>
                      <a:pPr algn="ctr"/>
                      <a:r>
                        <a:rPr lang="en-US" dirty="0">
                          <a:latin typeface="Arial"/>
                        </a:rPr>
                        <a:t>68</a:t>
                      </a:r>
                    </a:p>
                  </a:txBody>
                  <a:tcPr anchor="ctr"/>
                </a:tc>
              </a:tr>
            </a:tbl>
          </a:graphicData>
        </a:graphic>
      </p:graphicFrame>
      <p:sp>
        <p:nvSpPr>
          <p:cNvPr id="5" name="Rectangle 4"/>
          <p:cNvSpPr/>
          <p:nvPr/>
        </p:nvSpPr>
        <p:spPr>
          <a:xfrm>
            <a:off x="457200" y="4953000"/>
            <a:ext cx="7924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What did “idiot” mean back then?</a:t>
            </a:r>
          </a:p>
          <a:p>
            <a:pPr algn="ctr"/>
            <a:r>
              <a:rPr lang="en-US" sz="2400" dirty="0" smtClean="0"/>
              <a:t>Was it pejorative?</a:t>
            </a:r>
            <a:endParaRPr lang="en-US" sz="2400" dirty="0"/>
          </a:p>
        </p:txBody>
      </p:sp>
      <p:sp>
        <p:nvSpPr>
          <p:cNvPr id="6" name="Footer Placeholder 5"/>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Koch’s definition of idiot and insane</a:t>
            </a:r>
            <a:endParaRPr lang="en-US" sz="2800" dirty="0"/>
          </a:p>
        </p:txBody>
      </p:sp>
      <p:graphicFrame>
        <p:nvGraphicFramePr>
          <p:cNvPr id="4" name="Content Placeholder 3"/>
          <p:cNvGraphicFramePr>
            <a:graphicFrameLocks noGrp="1"/>
          </p:cNvGraphicFramePr>
          <p:nvPr>
            <p:ph sz="quarter" idx="1"/>
          </p:nvPr>
        </p:nvGraphicFramePr>
        <p:xfrm>
          <a:off x="609600" y="1600200"/>
          <a:ext cx="8153400" cy="2768600"/>
        </p:xfrm>
        <a:graphic>
          <a:graphicData uri="http://schemas.openxmlformats.org/drawingml/2006/table">
            <a:tbl>
              <a:tblPr firstRow="1" bandRow="1">
                <a:tableStyleId>{5C22544A-7EE6-4342-B048-85BDC9FD1C3A}</a:tableStyleId>
              </a:tblPr>
              <a:tblGrid>
                <a:gridCol w="3124200"/>
                <a:gridCol w="2667000"/>
                <a:gridCol w="2362200"/>
              </a:tblGrid>
              <a:tr h="370840">
                <a:tc>
                  <a:txBody>
                    <a:bodyPr/>
                    <a:lstStyle/>
                    <a:p>
                      <a:pPr algn="l"/>
                      <a:r>
                        <a:rPr lang="en-US" dirty="0">
                          <a:latin typeface="Arial"/>
                        </a:rPr>
                        <a:t/>
                      </a:r>
                      <a:br>
                        <a:rPr lang="en-US" dirty="0">
                          <a:latin typeface="Arial"/>
                        </a:rPr>
                      </a:br>
                      <a:endParaRPr lang="en-US" dirty="0">
                        <a:latin typeface="Arial"/>
                      </a:endParaRPr>
                    </a:p>
                  </a:txBody>
                  <a:tcPr anchor="ctr"/>
                </a:tc>
                <a:tc>
                  <a:txBody>
                    <a:bodyPr/>
                    <a:lstStyle/>
                    <a:p>
                      <a:pPr algn="ctr"/>
                      <a:r>
                        <a:rPr lang="fr-FR" dirty="0">
                          <a:latin typeface="Arial"/>
                        </a:rPr>
                        <a:t>Insane and Idiots per 100,000 Inhabitants</a:t>
                      </a:r>
                    </a:p>
                  </a:txBody>
                  <a:tcPr anchor="ctr"/>
                </a:tc>
                <a:tc>
                  <a:txBody>
                    <a:bodyPr/>
                    <a:lstStyle/>
                    <a:p>
                      <a:pPr algn="ctr"/>
                      <a:r>
                        <a:rPr lang="en-US">
                          <a:latin typeface="Arial"/>
                        </a:rPr>
                        <a:t>Average of Suicides per 1,000,000 Inhabitants</a:t>
                      </a:r>
                    </a:p>
                  </a:txBody>
                  <a:tcPr anchor="ctr"/>
                </a:tc>
              </a:tr>
              <a:tr h="370840">
                <a:tc>
                  <a:txBody>
                    <a:bodyPr/>
                    <a:lstStyle/>
                    <a:p>
                      <a:pPr algn="l"/>
                      <a:r>
                        <a:rPr lang="en-US">
                          <a:latin typeface="Arial"/>
                        </a:rPr>
                        <a:t>1st Group (3 countries)</a:t>
                      </a:r>
                    </a:p>
                  </a:txBody>
                  <a:tcPr anchor="ctr"/>
                </a:tc>
                <a:tc>
                  <a:txBody>
                    <a:bodyPr/>
                    <a:lstStyle/>
                    <a:p>
                      <a:pPr algn="ctr"/>
                      <a:r>
                        <a:rPr lang="en-US" dirty="0">
                          <a:latin typeface="Arial"/>
                        </a:rPr>
                        <a:t>from 422 to 305</a:t>
                      </a:r>
                    </a:p>
                  </a:txBody>
                  <a:tcPr anchor="ctr"/>
                </a:tc>
                <a:tc>
                  <a:txBody>
                    <a:bodyPr/>
                    <a:lstStyle/>
                    <a:p>
                      <a:pPr algn="ctr"/>
                      <a:r>
                        <a:rPr lang="en-US" dirty="0">
                          <a:latin typeface="Arial"/>
                        </a:rPr>
                        <a:t>76</a:t>
                      </a:r>
                    </a:p>
                  </a:txBody>
                  <a:tcPr anchor="ctr"/>
                </a:tc>
              </a:tr>
              <a:tr h="370840">
                <a:tc>
                  <a:txBody>
                    <a:bodyPr/>
                    <a:lstStyle/>
                    <a:p>
                      <a:pPr algn="l"/>
                      <a:r>
                        <a:rPr lang="en-US">
                          <a:latin typeface="Arial"/>
                        </a:rPr>
                        <a:t>2nd Group (3 countries)</a:t>
                      </a:r>
                    </a:p>
                  </a:txBody>
                  <a:tcPr anchor="ctr"/>
                </a:tc>
                <a:tc>
                  <a:txBody>
                    <a:bodyPr/>
                    <a:lstStyle/>
                    <a:p>
                      <a:pPr algn="ctr"/>
                      <a:r>
                        <a:rPr lang="en-US">
                          <a:latin typeface="Arial"/>
                        </a:rPr>
                        <a:t>from 305 to 291</a:t>
                      </a:r>
                    </a:p>
                  </a:txBody>
                  <a:tcPr anchor="ctr"/>
                </a:tc>
                <a:tc>
                  <a:txBody>
                    <a:bodyPr/>
                    <a:lstStyle/>
                    <a:p>
                      <a:pPr algn="ctr"/>
                      <a:r>
                        <a:rPr lang="en-US" dirty="0">
                          <a:latin typeface="Arial"/>
                        </a:rPr>
                        <a:t>123</a:t>
                      </a:r>
                    </a:p>
                  </a:txBody>
                  <a:tcPr anchor="ctr"/>
                </a:tc>
              </a:tr>
              <a:tr h="370840">
                <a:tc>
                  <a:txBody>
                    <a:bodyPr/>
                    <a:lstStyle/>
                    <a:p>
                      <a:pPr algn="l"/>
                      <a:r>
                        <a:rPr lang="en-US">
                          <a:latin typeface="Arial"/>
                        </a:rPr>
                        <a:t>3rd Group (3 countries)</a:t>
                      </a:r>
                    </a:p>
                  </a:txBody>
                  <a:tcPr anchor="ctr"/>
                </a:tc>
                <a:tc>
                  <a:txBody>
                    <a:bodyPr/>
                    <a:lstStyle/>
                    <a:p>
                      <a:pPr algn="ctr"/>
                      <a:r>
                        <a:rPr lang="en-US">
                          <a:latin typeface="Arial"/>
                        </a:rPr>
                        <a:t>from 268 to 244</a:t>
                      </a:r>
                    </a:p>
                  </a:txBody>
                  <a:tcPr anchor="ctr"/>
                </a:tc>
                <a:tc>
                  <a:txBody>
                    <a:bodyPr/>
                    <a:lstStyle/>
                    <a:p>
                      <a:pPr algn="ctr"/>
                      <a:r>
                        <a:rPr lang="en-US" dirty="0">
                          <a:latin typeface="Arial"/>
                        </a:rPr>
                        <a:t>130</a:t>
                      </a:r>
                    </a:p>
                  </a:txBody>
                  <a:tcPr anchor="ctr"/>
                </a:tc>
              </a:tr>
              <a:tr h="370840">
                <a:tc>
                  <a:txBody>
                    <a:bodyPr/>
                    <a:lstStyle/>
                    <a:p>
                      <a:pPr algn="l"/>
                      <a:r>
                        <a:rPr lang="en-US">
                          <a:latin typeface="Arial"/>
                        </a:rPr>
                        <a:t>4th Group (3 countries)</a:t>
                      </a:r>
                    </a:p>
                  </a:txBody>
                  <a:tcPr anchor="ctr"/>
                </a:tc>
                <a:tc>
                  <a:txBody>
                    <a:bodyPr/>
                    <a:lstStyle/>
                    <a:p>
                      <a:pPr algn="ctr"/>
                      <a:r>
                        <a:rPr lang="en-US">
                          <a:latin typeface="Arial"/>
                        </a:rPr>
                        <a:t>from 223 to 218</a:t>
                      </a:r>
                    </a:p>
                  </a:txBody>
                  <a:tcPr anchor="ctr"/>
                </a:tc>
                <a:tc>
                  <a:txBody>
                    <a:bodyPr/>
                    <a:lstStyle/>
                    <a:p>
                      <a:pPr algn="ctr"/>
                      <a:r>
                        <a:rPr lang="en-US" dirty="0">
                          <a:latin typeface="Arial"/>
                        </a:rPr>
                        <a:t>227</a:t>
                      </a:r>
                    </a:p>
                  </a:txBody>
                  <a:tcPr anchor="ctr"/>
                </a:tc>
              </a:tr>
              <a:tr h="370840">
                <a:tc>
                  <a:txBody>
                    <a:bodyPr/>
                    <a:lstStyle/>
                    <a:p>
                      <a:pPr algn="l"/>
                      <a:r>
                        <a:rPr lang="en-US">
                          <a:latin typeface="Arial"/>
                        </a:rPr>
                        <a:t>5th Group (4 countries)</a:t>
                      </a:r>
                    </a:p>
                  </a:txBody>
                  <a:tcPr anchor="ctr"/>
                </a:tc>
                <a:tc>
                  <a:txBody>
                    <a:bodyPr/>
                    <a:lstStyle/>
                    <a:p>
                      <a:pPr algn="ctr"/>
                      <a:r>
                        <a:rPr lang="en-US">
                          <a:latin typeface="Arial"/>
                        </a:rPr>
                        <a:t>from 216 to 146</a:t>
                      </a:r>
                    </a:p>
                  </a:txBody>
                  <a:tcPr anchor="ctr"/>
                </a:tc>
                <a:tc>
                  <a:txBody>
                    <a:bodyPr/>
                    <a:lstStyle/>
                    <a:p>
                      <a:pPr algn="ctr"/>
                      <a:r>
                        <a:rPr lang="en-US" dirty="0">
                          <a:latin typeface="Arial"/>
                        </a:rPr>
                        <a:t>77</a:t>
                      </a:r>
                    </a:p>
                  </a:txBody>
                  <a:tcPr anchor="ctr"/>
                </a:tc>
              </a:tr>
            </a:tbl>
          </a:graphicData>
        </a:graphic>
      </p:graphicFrame>
      <p:sp>
        <p:nvSpPr>
          <p:cNvPr id="5" name="Rectangle 4"/>
          <p:cNvSpPr/>
          <p:nvPr/>
        </p:nvSpPr>
        <p:spPr>
          <a:xfrm>
            <a:off x="533400" y="4495800"/>
            <a:ext cx="8077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Durkheim considers this better data and finds, of course, no correlation.</a:t>
            </a:r>
            <a:endParaRPr lang="en-US" sz="2800" dirty="0"/>
          </a:p>
        </p:txBody>
      </p:sp>
      <p:sp>
        <p:nvSpPr>
          <p:cNvPr id="6" name="Footer Placeholder 5"/>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Alcoholism</a:t>
            </a:r>
            <a:endParaRPr lang="en-US" dirty="0"/>
          </a:p>
        </p:txBody>
      </p:sp>
      <p:sp>
        <p:nvSpPr>
          <p:cNvPr id="3" name="Content Placeholder 2"/>
          <p:cNvSpPr>
            <a:spLocks noGrp="1"/>
          </p:cNvSpPr>
          <p:nvPr>
            <p:ph sz="quarter" idx="1"/>
          </p:nvPr>
        </p:nvSpPr>
        <p:spPr/>
        <p:txBody>
          <a:bodyPr/>
          <a:lstStyle/>
          <a:p>
            <a:r>
              <a:rPr lang="en-US" dirty="0" smtClean="0"/>
              <a:t>Okay, so he ruled out insanity</a:t>
            </a:r>
          </a:p>
          <a:p>
            <a:r>
              <a:rPr lang="en-US" dirty="0" smtClean="0"/>
              <a:t>What about alcoholism?</a:t>
            </a:r>
          </a:p>
          <a:p>
            <a:r>
              <a:rPr lang="en-US" dirty="0" smtClean="0"/>
              <a:t>Does consuming more alcohol increase the odds of committing suicide?</a:t>
            </a:r>
          </a:p>
          <a:p>
            <a:r>
              <a:rPr lang="en-US" dirty="0" smtClean="0"/>
              <a:t>Notes that suicide is most prevalent among the wealthy, but alcoholism is not</a:t>
            </a:r>
          </a:p>
          <a:p>
            <a:r>
              <a:rPr lang="en-US" dirty="0" smtClean="0"/>
              <a:t>Then contrasts maps for suicide and alcoholism</a:t>
            </a:r>
            <a:endParaRPr lang="en-US" dirty="0"/>
          </a:p>
        </p:txBody>
      </p:sp>
      <p:sp>
        <p:nvSpPr>
          <p:cNvPr id="4" name="Footer Placeholder 3"/>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Regional Patterns of Suicide and Alcohol</a:t>
            </a:r>
            <a:endParaRPr lang="en-US" dirty="0"/>
          </a:p>
        </p:txBody>
      </p:sp>
      <p:grpSp>
        <p:nvGrpSpPr>
          <p:cNvPr id="7" name="Group 6"/>
          <p:cNvGrpSpPr/>
          <p:nvPr/>
        </p:nvGrpSpPr>
        <p:grpSpPr>
          <a:xfrm>
            <a:off x="402880" y="1600200"/>
            <a:ext cx="4169120" cy="4525963"/>
            <a:chOff x="98080" y="1189037"/>
            <a:chExt cx="4169120" cy="4525963"/>
          </a:xfrm>
        </p:grpSpPr>
        <p:pic>
          <p:nvPicPr>
            <p:cNvPr id="5" name="Content Placeholder 3" descr="image1-1.jpg"/>
            <p:cNvPicPr>
              <a:picLocks noChangeAspect="1"/>
            </p:cNvPicPr>
            <p:nvPr/>
          </p:nvPicPr>
          <p:blipFill>
            <a:blip r:embed="rId2"/>
            <a:stretch>
              <a:fillRect/>
            </a:stretch>
          </p:blipFill>
          <p:spPr>
            <a:xfrm>
              <a:off x="98080" y="1189037"/>
              <a:ext cx="4169120" cy="4525963"/>
            </a:xfrm>
            <a:prstGeom prst="rect">
              <a:avLst/>
            </a:prstGeom>
          </p:spPr>
        </p:pic>
        <p:sp>
          <p:nvSpPr>
            <p:cNvPr id="6" name="TextBox 5"/>
            <p:cNvSpPr txBox="1"/>
            <p:nvPr/>
          </p:nvSpPr>
          <p:spPr>
            <a:xfrm>
              <a:off x="2514600" y="1447800"/>
              <a:ext cx="1524000" cy="338554"/>
            </a:xfrm>
            <a:prstGeom prst="rect">
              <a:avLst/>
            </a:prstGeom>
            <a:noFill/>
          </p:spPr>
          <p:txBody>
            <a:bodyPr wrap="square" rtlCol="0">
              <a:spAutoFit/>
            </a:bodyPr>
            <a:lstStyle/>
            <a:p>
              <a:pPr algn="ctr"/>
              <a:r>
                <a:rPr lang="en-US" sz="1600" b="1" dirty="0" smtClean="0"/>
                <a:t>Suicide Rates</a:t>
              </a:r>
              <a:endParaRPr lang="en-US" sz="1600" b="1" dirty="0"/>
            </a:p>
          </p:txBody>
        </p:sp>
      </p:grpSp>
      <p:grpSp>
        <p:nvGrpSpPr>
          <p:cNvPr id="10" name="Group 9"/>
          <p:cNvGrpSpPr/>
          <p:nvPr/>
        </p:nvGrpSpPr>
        <p:grpSpPr>
          <a:xfrm>
            <a:off x="4670080" y="1600200"/>
            <a:ext cx="4169120" cy="4525963"/>
            <a:chOff x="4365280" y="1219200"/>
            <a:chExt cx="4169120" cy="4525963"/>
          </a:xfrm>
        </p:grpSpPr>
        <p:pic>
          <p:nvPicPr>
            <p:cNvPr id="8" name="Content Placeholder 3" descr="image1-3.jpg"/>
            <p:cNvPicPr>
              <a:picLocks noChangeAspect="1"/>
            </p:cNvPicPr>
            <p:nvPr/>
          </p:nvPicPr>
          <p:blipFill>
            <a:blip r:embed="rId3"/>
            <a:stretch>
              <a:fillRect/>
            </a:stretch>
          </p:blipFill>
          <p:spPr>
            <a:xfrm>
              <a:off x="4365280" y="1219200"/>
              <a:ext cx="4169120" cy="4525963"/>
            </a:xfrm>
            <a:prstGeom prst="rect">
              <a:avLst/>
            </a:prstGeom>
          </p:spPr>
        </p:pic>
        <p:sp>
          <p:nvSpPr>
            <p:cNvPr id="9" name="TextBox 8"/>
            <p:cNvSpPr txBox="1"/>
            <p:nvPr/>
          </p:nvSpPr>
          <p:spPr>
            <a:xfrm>
              <a:off x="6781800" y="1447800"/>
              <a:ext cx="1524000" cy="338554"/>
            </a:xfrm>
            <a:prstGeom prst="rect">
              <a:avLst/>
            </a:prstGeom>
            <a:noFill/>
          </p:spPr>
          <p:txBody>
            <a:bodyPr wrap="square" rtlCol="0">
              <a:spAutoFit/>
            </a:bodyPr>
            <a:lstStyle/>
            <a:p>
              <a:pPr algn="ctr"/>
              <a:r>
                <a:rPr lang="en-US" sz="1600" b="1" dirty="0" smtClean="0"/>
                <a:t>Alcoholics</a:t>
              </a:r>
              <a:endParaRPr lang="en-US" sz="1600" b="1" dirty="0"/>
            </a:p>
          </p:txBody>
        </p:sp>
      </p:grpSp>
      <p:sp>
        <p:nvSpPr>
          <p:cNvPr id="11" name="Footer Placeholder 10"/>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Regional Patterns of Suicide and Alcohol</a:t>
            </a:r>
            <a:endParaRPr lang="en-US" dirty="0"/>
          </a:p>
        </p:txBody>
      </p:sp>
      <p:grpSp>
        <p:nvGrpSpPr>
          <p:cNvPr id="3" name="Group 6"/>
          <p:cNvGrpSpPr/>
          <p:nvPr/>
        </p:nvGrpSpPr>
        <p:grpSpPr>
          <a:xfrm>
            <a:off x="402880" y="1600200"/>
            <a:ext cx="4169120" cy="4525963"/>
            <a:chOff x="98080" y="1189037"/>
            <a:chExt cx="4169120" cy="4525963"/>
          </a:xfrm>
        </p:grpSpPr>
        <p:pic>
          <p:nvPicPr>
            <p:cNvPr id="5" name="Content Placeholder 3" descr="image1-1.jpg"/>
            <p:cNvPicPr>
              <a:picLocks noChangeAspect="1"/>
            </p:cNvPicPr>
            <p:nvPr/>
          </p:nvPicPr>
          <p:blipFill>
            <a:blip r:embed="rId2"/>
            <a:stretch>
              <a:fillRect/>
            </a:stretch>
          </p:blipFill>
          <p:spPr>
            <a:xfrm>
              <a:off x="98080" y="1189037"/>
              <a:ext cx="4169120" cy="4525963"/>
            </a:xfrm>
            <a:prstGeom prst="rect">
              <a:avLst/>
            </a:prstGeom>
          </p:spPr>
        </p:pic>
        <p:sp>
          <p:nvSpPr>
            <p:cNvPr id="6" name="TextBox 5"/>
            <p:cNvSpPr txBox="1"/>
            <p:nvPr/>
          </p:nvSpPr>
          <p:spPr>
            <a:xfrm>
              <a:off x="2514600" y="1447800"/>
              <a:ext cx="1524000" cy="338554"/>
            </a:xfrm>
            <a:prstGeom prst="rect">
              <a:avLst/>
            </a:prstGeom>
            <a:noFill/>
          </p:spPr>
          <p:txBody>
            <a:bodyPr wrap="square" rtlCol="0">
              <a:spAutoFit/>
            </a:bodyPr>
            <a:lstStyle/>
            <a:p>
              <a:pPr algn="ctr"/>
              <a:r>
                <a:rPr lang="en-US" sz="1600" b="1" dirty="0" smtClean="0"/>
                <a:t>Suicide Rates</a:t>
              </a:r>
              <a:endParaRPr lang="en-US" sz="1600" b="1" dirty="0"/>
            </a:p>
          </p:txBody>
        </p:sp>
      </p:grpSp>
      <p:pic>
        <p:nvPicPr>
          <p:cNvPr id="10" name="Content Placeholder 3" descr="image1-2.jpg"/>
          <p:cNvPicPr>
            <a:picLocks noGrp="1" noChangeAspect="1"/>
          </p:cNvPicPr>
          <p:nvPr>
            <p:ph idx="1"/>
          </p:nvPr>
        </p:nvPicPr>
        <p:blipFill>
          <a:blip r:embed="rId3"/>
          <a:stretch>
            <a:fillRect/>
          </a:stretch>
        </p:blipFill>
        <p:spPr>
          <a:xfrm>
            <a:off x="4670080" y="1524000"/>
            <a:ext cx="4169120" cy="4525963"/>
          </a:xfrm>
        </p:spPr>
      </p:pic>
      <p:sp>
        <p:nvSpPr>
          <p:cNvPr id="11" name="TextBox 10"/>
          <p:cNvSpPr txBox="1"/>
          <p:nvPr/>
        </p:nvSpPr>
        <p:spPr>
          <a:xfrm>
            <a:off x="7108480" y="1752600"/>
            <a:ext cx="1524000" cy="646331"/>
          </a:xfrm>
          <a:prstGeom prst="rect">
            <a:avLst/>
          </a:prstGeom>
          <a:noFill/>
        </p:spPr>
        <p:txBody>
          <a:bodyPr wrap="square" rtlCol="0">
            <a:spAutoFit/>
          </a:bodyPr>
          <a:lstStyle/>
          <a:p>
            <a:pPr algn="ctr"/>
            <a:r>
              <a:rPr lang="en-US" dirty="0" smtClean="0"/>
              <a:t>Offense of drunkenness</a:t>
            </a:r>
            <a:endParaRPr lang="en-US" dirty="0"/>
          </a:p>
        </p:txBody>
      </p:sp>
      <p:sp>
        <p:nvSpPr>
          <p:cNvPr id="8" name="Footer Placeholder 7"/>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Regional Patterns of Suicide and Alcohol</a:t>
            </a:r>
            <a:endParaRPr lang="en-US" dirty="0"/>
          </a:p>
        </p:txBody>
      </p:sp>
      <p:grpSp>
        <p:nvGrpSpPr>
          <p:cNvPr id="3" name="Group 6"/>
          <p:cNvGrpSpPr/>
          <p:nvPr/>
        </p:nvGrpSpPr>
        <p:grpSpPr>
          <a:xfrm>
            <a:off x="402880" y="1600200"/>
            <a:ext cx="4169120" cy="4525963"/>
            <a:chOff x="98080" y="1189037"/>
            <a:chExt cx="4169120" cy="4525963"/>
          </a:xfrm>
        </p:grpSpPr>
        <p:pic>
          <p:nvPicPr>
            <p:cNvPr id="5" name="Content Placeholder 3" descr="image1-1.jpg"/>
            <p:cNvPicPr>
              <a:picLocks noChangeAspect="1"/>
            </p:cNvPicPr>
            <p:nvPr/>
          </p:nvPicPr>
          <p:blipFill>
            <a:blip r:embed="rId2"/>
            <a:stretch>
              <a:fillRect/>
            </a:stretch>
          </p:blipFill>
          <p:spPr>
            <a:xfrm>
              <a:off x="98080" y="1189037"/>
              <a:ext cx="4169120" cy="4525963"/>
            </a:xfrm>
            <a:prstGeom prst="rect">
              <a:avLst/>
            </a:prstGeom>
          </p:spPr>
        </p:pic>
        <p:sp>
          <p:nvSpPr>
            <p:cNvPr id="6" name="TextBox 5"/>
            <p:cNvSpPr txBox="1"/>
            <p:nvPr/>
          </p:nvSpPr>
          <p:spPr>
            <a:xfrm>
              <a:off x="2514600" y="1447800"/>
              <a:ext cx="1524000" cy="338554"/>
            </a:xfrm>
            <a:prstGeom prst="rect">
              <a:avLst/>
            </a:prstGeom>
            <a:noFill/>
          </p:spPr>
          <p:txBody>
            <a:bodyPr wrap="square" rtlCol="0">
              <a:spAutoFit/>
            </a:bodyPr>
            <a:lstStyle/>
            <a:p>
              <a:pPr algn="ctr"/>
              <a:r>
                <a:rPr lang="en-US" sz="1600" b="1" dirty="0" smtClean="0"/>
                <a:t>Suicide Rates</a:t>
              </a:r>
              <a:endParaRPr lang="en-US" sz="1600" b="1" dirty="0"/>
            </a:p>
          </p:txBody>
        </p:sp>
      </p:grpSp>
      <p:pic>
        <p:nvPicPr>
          <p:cNvPr id="10" name="Content Placeholder 3" descr="image1-4.jpg"/>
          <p:cNvPicPr>
            <a:picLocks noGrp="1" noChangeAspect="1"/>
          </p:cNvPicPr>
          <p:nvPr>
            <p:ph idx="1"/>
          </p:nvPr>
        </p:nvPicPr>
        <p:blipFill>
          <a:blip r:embed="rId3"/>
          <a:stretch>
            <a:fillRect/>
          </a:stretch>
        </p:blipFill>
        <p:spPr>
          <a:xfrm>
            <a:off x="4746280" y="1600200"/>
            <a:ext cx="4169120" cy="4525963"/>
          </a:xfrm>
        </p:spPr>
      </p:pic>
      <p:sp>
        <p:nvSpPr>
          <p:cNvPr id="11" name="TextBox 10"/>
          <p:cNvSpPr txBox="1"/>
          <p:nvPr/>
        </p:nvSpPr>
        <p:spPr>
          <a:xfrm>
            <a:off x="7288040" y="1676400"/>
            <a:ext cx="1447800" cy="646331"/>
          </a:xfrm>
          <a:prstGeom prst="rect">
            <a:avLst/>
          </a:prstGeom>
          <a:noFill/>
        </p:spPr>
        <p:txBody>
          <a:bodyPr wrap="square" rtlCol="0">
            <a:spAutoFit/>
          </a:bodyPr>
          <a:lstStyle/>
          <a:p>
            <a:pPr algn="ctr"/>
            <a:r>
              <a:rPr lang="en-US" dirty="0" smtClean="0"/>
              <a:t>Consumption of alcohol</a:t>
            </a:r>
            <a:endParaRPr lang="en-US" dirty="0"/>
          </a:p>
        </p:txBody>
      </p:sp>
      <p:sp>
        <p:nvSpPr>
          <p:cNvPr id="8" name="Footer Placeholder 7"/>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lstStyle/>
          <a:p>
            <a:r>
              <a:rPr lang="en-US" dirty="0" smtClean="0"/>
              <a:t>Given what we just discussed about classical theory, why read Durkheim?</a:t>
            </a:r>
          </a:p>
          <a:p>
            <a:pPr lvl="1"/>
            <a:r>
              <a:rPr lang="en-US" dirty="0" smtClean="0"/>
              <a:t>Suicide is a great example of empirical investigation and theory building</a:t>
            </a:r>
          </a:p>
          <a:p>
            <a:pPr lvl="1"/>
            <a:r>
              <a:rPr lang="en-US" dirty="0" smtClean="0"/>
              <a:t>He may not be completely correct in everything he proposes, but he lays out how to develop a theory and test it</a:t>
            </a:r>
          </a:p>
          <a:p>
            <a:r>
              <a:rPr lang="en-US" dirty="0" smtClean="0"/>
              <a:t>Durkheim was interested in “progress”, but it appears to be a little different:</a:t>
            </a:r>
          </a:p>
          <a:p>
            <a:pPr lvl="1"/>
            <a:r>
              <a:rPr lang="en-US" dirty="0" smtClean="0"/>
              <a:t>P. 35 “The progress of a science is proven by the progress toward solution of the problems it treats.”</a:t>
            </a:r>
          </a:p>
        </p:txBody>
      </p:sp>
      <p:sp>
        <p:nvSpPr>
          <p:cNvPr id="4" name="Footer Placeholder 3"/>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Alcohol and Suicide</a:t>
            </a:r>
            <a:endParaRPr lang="en-US" sz="2800" dirty="0"/>
          </a:p>
        </p:txBody>
      </p:sp>
      <p:graphicFrame>
        <p:nvGraphicFramePr>
          <p:cNvPr id="4" name="Content Placeholder 3"/>
          <p:cNvGraphicFramePr>
            <a:graphicFrameLocks noGrp="1"/>
          </p:cNvGraphicFramePr>
          <p:nvPr>
            <p:ph sz="quarter" idx="1"/>
          </p:nvPr>
        </p:nvGraphicFramePr>
        <p:xfrm>
          <a:off x="304799" y="1600200"/>
          <a:ext cx="8458201" cy="4155440"/>
        </p:xfrm>
        <a:graphic>
          <a:graphicData uri="http://schemas.openxmlformats.org/drawingml/2006/table">
            <a:tbl>
              <a:tblPr firstRow="1" bandRow="1">
                <a:tableStyleId>{5C22544A-7EE6-4342-B048-85BDC9FD1C3A}</a:tableStyleId>
              </a:tblPr>
              <a:tblGrid>
                <a:gridCol w="3240993"/>
                <a:gridCol w="2766701"/>
                <a:gridCol w="2450507"/>
              </a:tblGrid>
              <a:tr h="370840">
                <a:tc>
                  <a:txBody>
                    <a:bodyPr/>
                    <a:lstStyle/>
                    <a:p>
                      <a:pPr algn="l"/>
                      <a:r>
                        <a:rPr lang="en-US" dirty="0">
                          <a:latin typeface="Arial"/>
                        </a:rPr>
                        <a:t/>
                      </a:r>
                      <a:br>
                        <a:rPr lang="en-US" dirty="0">
                          <a:latin typeface="Arial"/>
                        </a:rPr>
                      </a:br>
                      <a:endParaRPr lang="en-US" dirty="0">
                        <a:latin typeface="Arial"/>
                      </a:endParaRPr>
                    </a:p>
                  </a:txBody>
                  <a:tcPr anchor="ctr"/>
                </a:tc>
                <a:tc>
                  <a:txBody>
                    <a:bodyPr/>
                    <a:lstStyle/>
                    <a:p>
                      <a:pPr algn="ctr"/>
                      <a:r>
                        <a:rPr lang="fr-FR" dirty="0">
                          <a:latin typeface="Arial"/>
                        </a:rPr>
                        <a:t>Suicides per 100,000 Inhabitants (1872-76)</a:t>
                      </a:r>
                    </a:p>
                  </a:txBody>
                  <a:tcPr anchor="ctr"/>
                </a:tc>
                <a:tc>
                  <a:txBody>
                    <a:bodyPr/>
                    <a:lstStyle/>
                    <a:p>
                      <a:pPr algn="ctr"/>
                      <a:r>
                        <a:rPr lang="en-US">
                          <a:latin typeface="Arial"/>
                        </a:rPr>
                        <a:t>Alcoholic Insane per 100 Admissions (1867-69 and 1874-76)</a:t>
                      </a:r>
                    </a:p>
                  </a:txBody>
                  <a:tcPr anchor="ctr"/>
                </a:tc>
              </a:tr>
              <a:tr h="370840">
                <a:tc>
                  <a:txBody>
                    <a:bodyPr/>
                    <a:lstStyle/>
                    <a:p>
                      <a:pPr algn="l"/>
                      <a:r>
                        <a:rPr lang="en-US">
                          <a:latin typeface="Arial"/>
                        </a:rPr>
                        <a:t>1st Group ( 5 departments)</a:t>
                      </a:r>
                    </a:p>
                  </a:txBody>
                  <a:tcPr anchor="ctr"/>
                </a:tc>
                <a:tc>
                  <a:txBody>
                    <a:bodyPr/>
                    <a:lstStyle/>
                    <a:p>
                      <a:pPr algn="ctr"/>
                      <a:r>
                        <a:rPr lang="en-US" dirty="0">
                          <a:latin typeface="Arial"/>
                        </a:rPr>
                        <a:t>Below 50</a:t>
                      </a:r>
                    </a:p>
                  </a:txBody>
                  <a:tcPr anchor="ctr"/>
                </a:tc>
                <a:tc>
                  <a:txBody>
                    <a:bodyPr/>
                    <a:lstStyle/>
                    <a:p>
                      <a:pPr algn="ctr"/>
                      <a:r>
                        <a:rPr lang="en-US" dirty="0">
                          <a:latin typeface="Arial"/>
                        </a:rPr>
                        <a:t>11.45</a:t>
                      </a:r>
                    </a:p>
                  </a:txBody>
                  <a:tcPr anchor="ctr"/>
                </a:tc>
              </a:tr>
              <a:tr h="370840">
                <a:tc>
                  <a:txBody>
                    <a:bodyPr/>
                    <a:lstStyle/>
                    <a:p>
                      <a:pPr algn="l"/>
                      <a:r>
                        <a:rPr lang="en-US">
                          <a:latin typeface="Arial"/>
                        </a:rPr>
                        <a:t>2nd Group (18 departments)</a:t>
                      </a:r>
                    </a:p>
                  </a:txBody>
                  <a:tcPr anchor="ctr"/>
                </a:tc>
                <a:tc>
                  <a:txBody>
                    <a:bodyPr/>
                    <a:lstStyle/>
                    <a:p>
                      <a:pPr algn="ctr"/>
                      <a:r>
                        <a:rPr lang="en-US" dirty="0">
                          <a:latin typeface="Arial"/>
                        </a:rPr>
                        <a:t>From 51 to 75</a:t>
                      </a:r>
                    </a:p>
                  </a:txBody>
                  <a:tcPr anchor="ctr"/>
                </a:tc>
                <a:tc>
                  <a:txBody>
                    <a:bodyPr/>
                    <a:lstStyle/>
                    <a:p>
                      <a:pPr algn="ctr"/>
                      <a:r>
                        <a:rPr lang="en-US" dirty="0">
                          <a:latin typeface="Arial"/>
                        </a:rPr>
                        <a:t>12.07</a:t>
                      </a:r>
                    </a:p>
                  </a:txBody>
                  <a:tcPr anchor="ctr"/>
                </a:tc>
              </a:tr>
              <a:tr h="370840">
                <a:tc>
                  <a:txBody>
                    <a:bodyPr/>
                    <a:lstStyle/>
                    <a:p>
                      <a:pPr algn="l"/>
                      <a:r>
                        <a:rPr lang="en-US">
                          <a:latin typeface="Arial"/>
                        </a:rPr>
                        <a:t>3rd Group (15 departments)</a:t>
                      </a:r>
                    </a:p>
                  </a:txBody>
                  <a:tcPr anchor="ctr"/>
                </a:tc>
                <a:tc>
                  <a:txBody>
                    <a:bodyPr/>
                    <a:lstStyle/>
                    <a:p>
                      <a:pPr algn="ctr"/>
                      <a:r>
                        <a:rPr lang="en-US" dirty="0">
                          <a:latin typeface="Arial"/>
                        </a:rPr>
                        <a:t>From 76 to 100</a:t>
                      </a:r>
                    </a:p>
                  </a:txBody>
                  <a:tcPr anchor="ctr"/>
                </a:tc>
                <a:tc>
                  <a:txBody>
                    <a:bodyPr/>
                    <a:lstStyle/>
                    <a:p>
                      <a:pPr algn="ctr"/>
                      <a:r>
                        <a:rPr lang="en-US" dirty="0">
                          <a:latin typeface="Arial"/>
                        </a:rPr>
                        <a:t>11.92</a:t>
                      </a:r>
                    </a:p>
                  </a:txBody>
                  <a:tcPr anchor="ctr"/>
                </a:tc>
              </a:tr>
              <a:tr h="370840">
                <a:tc>
                  <a:txBody>
                    <a:bodyPr/>
                    <a:lstStyle/>
                    <a:p>
                      <a:pPr algn="l"/>
                      <a:r>
                        <a:rPr lang="en-US">
                          <a:latin typeface="Arial"/>
                        </a:rPr>
                        <a:t>4th Group (20 departments)</a:t>
                      </a:r>
                    </a:p>
                  </a:txBody>
                  <a:tcPr anchor="ctr"/>
                </a:tc>
                <a:tc>
                  <a:txBody>
                    <a:bodyPr/>
                    <a:lstStyle/>
                    <a:p>
                      <a:pPr algn="ctr"/>
                      <a:r>
                        <a:rPr lang="en-US">
                          <a:latin typeface="Arial"/>
                        </a:rPr>
                        <a:t>From 101 to 150</a:t>
                      </a:r>
                    </a:p>
                  </a:txBody>
                  <a:tcPr anchor="ctr"/>
                </a:tc>
                <a:tc>
                  <a:txBody>
                    <a:bodyPr/>
                    <a:lstStyle/>
                    <a:p>
                      <a:pPr algn="ctr"/>
                      <a:r>
                        <a:rPr lang="en-US" dirty="0">
                          <a:latin typeface="Arial"/>
                        </a:rPr>
                        <a:t>13.42</a:t>
                      </a:r>
                    </a:p>
                  </a:txBody>
                  <a:tcPr anchor="ctr"/>
                </a:tc>
              </a:tr>
              <a:tr h="370840">
                <a:tc>
                  <a:txBody>
                    <a:bodyPr/>
                    <a:lstStyle/>
                    <a:p>
                      <a:pPr algn="l"/>
                      <a:r>
                        <a:rPr lang="en-US">
                          <a:latin typeface="Arial"/>
                        </a:rPr>
                        <a:t>5th Group (10 departments)</a:t>
                      </a:r>
                    </a:p>
                  </a:txBody>
                  <a:tcPr anchor="ctr"/>
                </a:tc>
                <a:tc>
                  <a:txBody>
                    <a:bodyPr/>
                    <a:lstStyle/>
                    <a:p>
                      <a:pPr algn="ctr"/>
                      <a:r>
                        <a:rPr lang="en-US">
                          <a:latin typeface="Arial"/>
                        </a:rPr>
                        <a:t>From 151 to 200</a:t>
                      </a:r>
                    </a:p>
                  </a:txBody>
                  <a:tcPr anchor="ctr"/>
                </a:tc>
                <a:tc>
                  <a:txBody>
                    <a:bodyPr/>
                    <a:lstStyle/>
                    <a:p>
                      <a:pPr algn="ctr"/>
                      <a:r>
                        <a:rPr lang="en-US" dirty="0">
                          <a:latin typeface="Arial"/>
                        </a:rPr>
                        <a:t>14.57</a:t>
                      </a:r>
                    </a:p>
                  </a:txBody>
                  <a:tcPr anchor="ctr"/>
                </a:tc>
              </a:tr>
              <a:tr h="370840">
                <a:tc>
                  <a:txBody>
                    <a:bodyPr/>
                    <a:lstStyle/>
                    <a:p>
                      <a:pPr algn="l"/>
                      <a:r>
                        <a:rPr lang="en-US">
                          <a:latin typeface="Arial"/>
                        </a:rPr>
                        <a:t>6th Group ( 9 departments)</a:t>
                      </a:r>
                    </a:p>
                  </a:txBody>
                  <a:tcPr anchor="ctr"/>
                </a:tc>
                <a:tc>
                  <a:txBody>
                    <a:bodyPr/>
                    <a:lstStyle/>
                    <a:p>
                      <a:pPr algn="ctr"/>
                      <a:r>
                        <a:rPr lang="en-US">
                          <a:latin typeface="Arial"/>
                        </a:rPr>
                        <a:t>From 201 to 250</a:t>
                      </a:r>
                    </a:p>
                  </a:txBody>
                  <a:tcPr anchor="ctr"/>
                </a:tc>
                <a:tc>
                  <a:txBody>
                    <a:bodyPr/>
                    <a:lstStyle/>
                    <a:p>
                      <a:pPr algn="ctr"/>
                      <a:r>
                        <a:rPr lang="en-US" dirty="0">
                          <a:latin typeface="Arial"/>
                        </a:rPr>
                        <a:t>13.26</a:t>
                      </a:r>
                    </a:p>
                  </a:txBody>
                  <a:tcPr anchor="ctr"/>
                </a:tc>
              </a:tr>
              <a:tr h="370840">
                <a:tc>
                  <a:txBody>
                    <a:bodyPr/>
                    <a:lstStyle/>
                    <a:p>
                      <a:pPr algn="l"/>
                      <a:r>
                        <a:rPr lang="en-US">
                          <a:latin typeface="Arial"/>
                        </a:rPr>
                        <a:t>7th Group ( 4 departments)</a:t>
                      </a:r>
                    </a:p>
                  </a:txBody>
                  <a:tcPr anchor="ctr"/>
                </a:tc>
                <a:tc>
                  <a:txBody>
                    <a:bodyPr/>
                    <a:lstStyle/>
                    <a:p>
                      <a:pPr algn="ctr"/>
                      <a:r>
                        <a:rPr lang="en-US">
                          <a:latin typeface="Arial"/>
                        </a:rPr>
                        <a:t>From 251 to 300</a:t>
                      </a:r>
                    </a:p>
                  </a:txBody>
                  <a:tcPr anchor="ctr"/>
                </a:tc>
                <a:tc>
                  <a:txBody>
                    <a:bodyPr/>
                    <a:lstStyle/>
                    <a:p>
                      <a:pPr algn="ctr"/>
                      <a:r>
                        <a:rPr lang="en-US" dirty="0">
                          <a:latin typeface="Arial"/>
                        </a:rPr>
                        <a:t>16.32</a:t>
                      </a:r>
                    </a:p>
                  </a:txBody>
                  <a:tcPr anchor="ctr"/>
                </a:tc>
              </a:tr>
              <a:tr h="370840">
                <a:tc>
                  <a:txBody>
                    <a:bodyPr/>
                    <a:lstStyle/>
                    <a:p>
                      <a:pPr algn="l"/>
                      <a:r>
                        <a:rPr lang="en-US">
                          <a:latin typeface="Arial"/>
                        </a:rPr>
                        <a:t>8th Group ( 5 departments)</a:t>
                      </a:r>
                    </a:p>
                  </a:txBody>
                  <a:tcPr anchor="ctr"/>
                </a:tc>
                <a:tc>
                  <a:txBody>
                    <a:bodyPr/>
                    <a:lstStyle/>
                    <a:p>
                      <a:pPr algn="ctr"/>
                      <a:r>
                        <a:rPr lang="en-US">
                          <a:latin typeface="Arial"/>
                        </a:rPr>
                        <a:t>Above</a:t>
                      </a:r>
                    </a:p>
                  </a:txBody>
                  <a:tcPr anchor="ctr"/>
                </a:tc>
                <a:tc>
                  <a:txBody>
                    <a:bodyPr/>
                    <a:lstStyle/>
                    <a:p>
                      <a:pPr algn="ctr"/>
                      <a:r>
                        <a:rPr lang="en-US" dirty="0">
                          <a:latin typeface="Arial"/>
                        </a:rPr>
                        <a:t>13.47</a:t>
                      </a:r>
                    </a:p>
                  </a:txBody>
                  <a:tcPr anchor="ctr"/>
                </a:tc>
              </a:tr>
            </a:tbl>
          </a:graphicData>
        </a:graphic>
      </p:graphicFrame>
      <p:sp>
        <p:nvSpPr>
          <p:cNvPr id="5" name="Rectangle 4"/>
          <p:cNvSpPr/>
          <p:nvPr/>
        </p:nvSpPr>
        <p:spPr>
          <a:xfrm>
            <a:off x="4495800" y="76200"/>
            <a:ext cx="42672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Interestingly, if you rank the suicides per 100,000 column then correlate the rank with the alcoholic insane admissions, you get a correlation of .75; was Durkheim wrong on this point?</a:t>
            </a:r>
            <a:endParaRPr lang="en-US" dirty="0"/>
          </a:p>
        </p:txBody>
      </p:sp>
      <p:sp>
        <p:nvSpPr>
          <p:cNvPr id="6" name="Footer Placeholder 5"/>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Alcoholism and Suicide in Germany</a:t>
            </a:r>
            <a:endParaRPr lang="en-US" sz="2800" dirty="0"/>
          </a:p>
        </p:txBody>
      </p:sp>
      <p:graphicFrame>
        <p:nvGraphicFramePr>
          <p:cNvPr id="4" name="Content Placeholder 3"/>
          <p:cNvGraphicFramePr>
            <a:graphicFrameLocks noGrp="1"/>
          </p:cNvGraphicFramePr>
          <p:nvPr>
            <p:ph sz="quarter" idx="1"/>
          </p:nvPr>
        </p:nvGraphicFramePr>
        <p:xfrm>
          <a:off x="304799" y="1600200"/>
          <a:ext cx="8458200" cy="4572000"/>
        </p:xfrm>
        <a:graphic>
          <a:graphicData uri="http://schemas.openxmlformats.org/drawingml/2006/table">
            <a:tbl>
              <a:tblPr firstRow="1" bandRow="1">
                <a:tableStyleId>{5C22544A-7EE6-4342-B048-85BDC9FD1C3A}</a:tableStyleId>
              </a:tblPr>
              <a:tblGrid>
                <a:gridCol w="1447801"/>
                <a:gridCol w="2133600"/>
                <a:gridCol w="1981200"/>
                <a:gridCol w="2895599"/>
              </a:tblGrid>
              <a:tr h="370840">
                <a:tc>
                  <a:txBody>
                    <a:bodyPr/>
                    <a:lstStyle/>
                    <a:p>
                      <a:pPr algn="l"/>
                      <a:r>
                        <a:rPr lang="en-US" dirty="0">
                          <a:latin typeface="Arial"/>
                        </a:rPr>
                        <a:t/>
                      </a:r>
                      <a:br>
                        <a:rPr lang="en-US" dirty="0">
                          <a:latin typeface="Arial"/>
                        </a:rPr>
                      </a:br>
                      <a:endParaRPr lang="en-US" dirty="0">
                        <a:latin typeface="Arial"/>
                      </a:endParaRPr>
                    </a:p>
                  </a:txBody>
                  <a:tcPr anchor="ctr"/>
                </a:tc>
                <a:tc>
                  <a:txBody>
                    <a:bodyPr/>
                    <a:lstStyle/>
                    <a:p>
                      <a:pPr algn="ctr"/>
                      <a:r>
                        <a:rPr lang="en-US" dirty="0">
                          <a:latin typeface="Arial"/>
                        </a:rPr>
                        <a:t>Consumption of Alcohol (1884-46) Liters per Capita</a:t>
                      </a:r>
                    </a:p>
                  </a:txBody>
                  <a:tcPr anchor="ctr"/>
                </a:tc>
                <a:tc>
                  <a:txBody>
                    <a:bodyPr/>
                    <a:lstStyle/>
                    <a:p>
                      <a:pPr algn="ctr"/>
                      <a:r>
                        <a:rPr lang="en-US" dirty="0" smtClean="0">
                          <a:latin typeface="Arial"/>
                        </a:rPr>
                        <a:t>Ave. </a:t>
                      </a:r>
                      <a:r>
                        <a:rPr lang="en-US" dirty="0">
                          <a:latin typeface="Arial"/>
                        </a:rPr>
                        <a:t>of Suicides per 1,000,000 Inhabitants</a:t>
                      </a:r>
                    </a:p>
                  </a:txBody>
                  <a:tcPr anchor="ctr"/>
                </a:tc>
                <a:tc>
                  <a:txBody>
                    <a:bodyPr/>
                    <a:lstStyle/>
                    <a:p>
                      <a:pPr algn="ctr"/>
                      <a:r>
                        <a:rPr lang="en-US">
                          <a:latin typeface="Arial"/>
                        </a:rPr>
                        <a:t>Country</a:t>
                      </a:r>
                    </a:p>
                  </a:txBody>
                  <a:tcPr anchor="ctr"/>
                </a:tc>
              </a:tr>
              <a:tr h="370840">
                <a:tc>
                  <a:txBody>
                    <a:bodyPr/>
                    <a:lstStyle/>
                    <a:p>
                      <a:pPr algn="ctr"/>
                      <a:r>
                        <a:rPr lang="en-US" dirty="0">
                          <a:latin typeface="Arial"/>
                        </a:rPr>
                        <a:t>1st Group</a:t>
                      </a:r>
                    </a:p>
                  </a:txBody>
                  <a:tcPr anchor="ctr"/>
                </a:tc>
                <a:tc>
                  <a:txBody>
                    <a:bodyPr/>
                    <a:lstStyle/>
                    <a:p>
                      <a:pPr algn="ctr"/>
                      <a:r>
                        <a:rPr lang="en-US" dirty="0">
                          <a:latin typeface="Arial"/>
                        </a:rPr>
                        <a:t>13 to 10.8</a:t>
                      </a:r>
                    </a:p>
                  </a:txBody>
                  <a:tcPr anchor="ctr"/>
                </a:tc>
                <a:tc>
                  <a:txBody>
                    <a:bodyPr/>
                    <a:lstStyle/>
                    <a:p>
                      <a:pPr algn="ctr"/>
                      <a:r>
                        <a:rPr lang="en-US" dirty="0">
                          <a:latin typeface="Arial"/>
                        </a:rPr>
                        <a:t>206.1</a:t>
                      </a:r>
                    </a:p>
                  </a:txBody>
                  <a:tcPr anchor="ctr"/>
                </a:tc>
                <a:tc>
                  <a:txBody>
                    <a:bodyPr/>
                    <a:lstStyle/>
                    <a:p>
                      <a:pPr algn="ctr"/>
                      <a:r>
                        <a:rPr lang="en-US">
                          <a:latin typeface="Arial"/>
                        </a:rPr>
                        <a:t>Posnania, Silesia, Brandenburg, Pomerania</a:t>
                      </a:r>
                    </a:p>
                  </a:txBody>
                  <a:tcPr anchor="ctr"/>
                </a:tc>
              </a:tr>
              <a:tr h="370840">
                <a:tc>
                  <a:txBody>
                    <a:bodyPr/>
                    <a:lstStyle/>
                    <a:p>
                      <a:pPr algn="ctr"/>
                      <a:r>
                        <a:rPr lang="en-US" dirty="0">
                          <a:latin typeface="Arial"/>
                        </a:rPr>
                        <a:t>2nd Group</a:t>
                      </a:r>
                    </a:p>
                  </a:txBody>
                  <a:tcPr anchor="ctr"/>
                </a:tc>
                <a:tc>
                  <a:txBody>
                    <a:bodyPr/>
                    <a:lstStyle/>
                    <a:p>
                      <a:pPr algn="ctr"/>
                      <a:r>
                        <a:rPr lang="en-US">
                          <a:latin typeface="Arial"/>
                        </a:rPr>
                        <a:t>9.2 to 7.2</a:t>
                      </a:r>
                    </a:p>
                  </a:txBody>
                  <a:tcPr anchor="ctr"/>
                </a:tc>
                <a:tc>
                  <a:txBody>
                    <a:bodyPr/>
                    <a:lstStyle/>
                    <a:p>
                      <a:pPr algn="ctr"/>
                      <a:r>
                        <a:rPr lang="en-US" dirty="0">
                          <a:latin typeface="Arial"/>
                        </a:rPr>
                        <a:t>208.40</a:t>
                      </a:r>
                    </a:p>
                  </a:txBody>
                  <a:tcPr anchor="ctr"/>
                </a:tc>
                <a:tc>
                  <a:txBody>
                    <a:bodyPr/>
                    <a:lstStyle/>
                    <a:p>
                      <a:pPr algn="ctr"/>
                      <a:r>
                        <a:rPr lang="en-US" dirty="0">
                          <a:latin typeface="Arial"/>
                        </a:rPr>
                        <a:t>East and West Prussia, Hanover, Province of Saxony, Thuringia, Westphalia</a:t>
                      </a:r>
                    </a:p>
                  </a:txBody>
                  <a:tcPr anchor="ctr"/>
                </a:tc>
              </a:tr>
              <a:tr h="370840">
                <a:tc>
                  <a:txBody>
                    <a:bodyPr/>
                    <a:lstStyle/>
                    <a:p>
                      <a:pPr algn="ctr"/>
                      <a:r>
                        <a:rPr lang="en-US" dirty="0">
                          <a:latin typeface="Arial"/>
                        </a:rPr>
                        <a:t>3rd Group</a:t>
                      </a:r>
                    </a:p>
                  </a:txBody>
                  <a:tcPr anchor="ctr"/>
                </a:tc>
                <a:tc>
                  <a:txBody>
                    <a:bodyPr/>
                    <a:lstStyle/>
                    <a:p>
                      <a:pPr algn="ctr"/>
                      <a:r>
                        <a:rPr lang="en-US">
                          <a:latin typeface="Arial"/>
                        </a:rPr>
                        <a:t>6.4 to 4.5</a:t>
                      </a:r>
                    </a:p>
                  </a:txBody>
                  <a:tcPr anchor="ctr"/>
                </a:tc>
                <a:tc>
                  <a:txBody>
                    <a:bodyPr/>
                    <a:lstStyle/>
                    <a:p>
                      <a:pPr algn="ctr"/>
                      <a:r>
                        <a:rPr lang="en-US">
                          <a:latin typeface="Arial"/>
                        </a:rPr>
                        <a:t>234.10</a:t>
                      </a:r>
                    </a:p>
                  </a:txBody>
                  <a:tcPr anchor="ctr"/>
                </a:tc>
                <a:tc>
                  <a:txBody>
                    <a:bodyPr/>
                    <a:lstStyle/>
                    <a:p>
                      <a:pPr algn="ctr"/>
                      <a:r>
                        <a:rPr lang="en-US" dirty="0">
                          <a:latin typeface="Arial"/>
                        </a:rPr>
                        <a:t>Mecklenburg, Kingdom Saxony, Schleswig-Holstein, Alsace, Grand Duchy Hess</a:t>
                      </a:r>
                    </a:p>
                  </a:txBody>
                  <a:tcPr anchor="ctr"/>
                </a:tc>
              </a:tr>
              <a:tr h="370840">
                <a:tc>
                  <a:txBody>
                    <a:bodyPr/>
                    <a:lstStyle/>
                    <a:p>
                      <a:pPr algn="ctr"/>
                      <a:r>
                        <a:rPr lang="en-US" dirty="0">
                          <a:latin typeface="Arial"/>
                        </a:rPr>
                        <a:t>4th Group</a:t>
                      </a:r>
                    </a:p>
                  </a:txBody>
                  <a:tcPr anchor="ctr"/>
                </a:tc>
                <a:tc>
                  <a:txBody>
                    <a:bodyPr/>
                    <a:lstStyle/>
                    <a:p>
                      <a:pPr algn="ctr"/>
                      <a:r>
                        <a:rPr lang="en-US">
                          <a:latin typeface="Arial"/>
                        </a:rPr>
                        <a:t>4 and less</a:t>
                      </a:r>
                    </a:p>
                  </a:txBody>
                  <a:tcPr anchor="ctr"/>
                </a:tc>
                <a:tc>
                  <a:txBody>
                    <a:bodyPr/>
                    <a:lstStyle/>
                    <a:p>
                      <a:pPr algn="ctr"/>
                      <a:r>
                        <a:rPr lang="en-US">
                          <a:latin typeface="Arial"/>
                        </a:rPr>
                        <a:t>148</a:t>
                      </a:r>
                    </a:p>
                  </a:txBody>
                  <a:tcPr anchor="ctr"/>
                </a:tc>
                <a:tc>
                  <a:txBody>
                    <a:bodyPr/>
                    <a:lstStyle/>
                    <a:p>
                      <a:pPr algn="ctr"/>
                      <a:r>
                        <a:rPr lang="de-DE" dirty="0">
                          <a:latin typeface="Arial"/>
                        </a:rPr>
                        <a:t>Rhine provinces, Baden, Bavaria Wurtemburg</a:t>
                      </a:r>
                    </a:p>
                  </a:txBody>
                  <a:tcPr anchor="ctr"/>
                </a:tc>
              </a:tr>
            </a:tbl>
          </a:graphicData>
        </a:graphic>
      </p:graphicFrame>
      <p:sp>
        <p:nvSpPr>
          <p:cNvPr id="5" name="Rectangle 4"/>
          <p:cNvSpPr/>
          <p:nvPr/>
        </p:nvSpPr>
        <p:spPr>
          <a:xfrm>
            <a:off x="1676400" y="3733800"/>
            <a:ext cx="6096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Pretty clearly no correlation here</a:t>
            </a:r>
            <a:endParaRPr lang="en-US" dirty="0"/>
          </a:p>
        </p:txBody>
      </p:sp>
      <p:sp>
        <p:nvSpPr>
          <p:cNvPr id="6" name="Footer Placeholder 5"/>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Suicide and Normal Psychological States – Race, Heredity</a:t>
            </a:r>
            <a:endParaRPr lang="en-US" dirty="0"/>
          </a:p>
        </p:txBody>
      </p:sp>
      <p:sp>
        <p:nvSpPr>
          <p:cNvPr id="3" name="Content Placeholder 2"/>
          <p:cNvSpPr>
            <a:spLocks noGrp="1"/>
          </p:cNvSpPr>
          <p:nvPr>
            <p:ph sz="quarter" idx="1"/>
          </p:nvPr>
        </p:nvSpPr>
        <p:spPr/>
        <p:txBody>
          <a:bodyPr>
            <a:normAutofit/>
          </a:bodyPr>
          <a:lstStyle/>
          <a:p>
            <a:r>
              <a:rPr lang="en-US" dirty="0" smtClean="0"/>
              <a:t>So, he concludes psychology and alcoholism don’t contribute to suicide</a:t>
            </a:r>
          </a:p>
          <a:p>
            <a:r>
              <a:rPr lang="en-US" dirty="0" smtClean="0"/>
              <a:t>What about race?</a:t>
            </a:r>
          </a:p>
          <a:p>
            <a:pPr lvl="1"/>
            <a:r>
              <a:rPr lang="en-US" dirty="0" smtClean="0"/>
              <a:t>I love his understanding of race – reflects cutting edge science circa 1897:</a:t>
            </a:r>
          </a:p>
          <a:p>
            <a:pPr lvl="2"/>
            <a:r>
              <a:rPr lang="en-US" dirty="0" smtClean="0"/>
              <a:t>P. 83 “According to this school (</a:t>
            </a:r>
            <a:r>
              <a:rPr lang="en-US" dirty="0" err="1" smtClean="0"/>
              <a:t>polygenists</a:t>
            </a:r>
            <a:r>
              <a:rPr lang="en-US" dirty="0" smtClean="0"/>
              <a:t>), instead of being derived as a whole from one and the same couple, in the manner of biblical tradition, humanity has appeared either simultaneously or successively at different points on the globe.  As these primitive stocks were formed independently of one another and in different environments, they differed from the beginning; hence, each of them would be a race.  Therefore, the principal races would not have been formed by a progressive fixation of acquired differences, but from the beginning and all at once.”</a:t>
            </a:r>
            <a:endParaRPr lang="en-US" dirty="0"/>
          </a:p>
        </p:txBody>
      </p:sp>
      <p:sp>
        <p:nvSpPr>
          <p:cNvPr id="4" name="Footer Placeholder 3"/>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Race</a:t>
            </a:r>
            <a:endParaRPr lang="en-US" dirty="0"/>
          </a:p>
        </p:txBody>
      </p:sp>
      <p:sp>
        <p:nvSpPr>
          <p:cNvPr id="3" name="Content Placeholder 2"/>
          <p:cNvSpPr>
            <a:spLocks noGrp="1"/>
          </p:cNvSpPr>
          <p:nvPr>
            <p:ph sz="quarter" idx="1"/>
          </p:nvPr>
        </p:nvSpPr>
        <p:spPr/>
        <p:txBody>
          <a:bodyPr/>
          <a:lstStyle/>
          <a:p>
            <a:r>
              <a:rPr lang="en-US" dirty="0" smtClean="0"/>
              <a:t>He spends quite a bit of time defining race (again, note the importance of definitions):</a:t>
            </a:r>
          </a:p>
          <a:p>
            <a:pPr lvl="1"/>
            <a:r>
              <a:rPr lang="en-US" dirty="0" smtClean="0"/>
              <a:t>Prichard: “By the term race is understood any collection of individuals with a greater or less number of common characteristics transmissible by heredity, regardless of the origin of these characteristics.”</a:t>
            </a:r>
          </a:p>
          <a:p>
            <a:pPr lvl="1"/>
            <a:r>
              <a:rPr lang="en-US" dirty="0" err="1" smtClean="0"/>
              <a:t>Broca</a:t>
            </a:r>
            <a:r>
              <a:rPr lang="en-US" dirty="0" smtClean="0"/>
              <a:t>: “The varieties of human kind have received the name of races, which suggests the idea of a more or less direct </a:t>
            </a:r>
            <a:r>
              <a:rPr lang="en-US" dirty="0" err="1" smtClean="0"/>
              <a:t>filiation</a:t>
            </a:r>
            <a:r>
              <a:rPr lang="en-US" dirty="0" smtClean="0"/>
              <a:t> between the individuals of the same variety, but this neither affirmatively nor negatively determines the question of kinship between individuals of different varieties.”</a:t>
            </a:r>
          </a:p>
          <a:p>
            <a:r>
              <a:rPr lang="en-US" dirty="0" smtClean="0"/>
              <a:t>Are these good definitions?</a:t>
            </a:r>
            <a:endParaRPr lang="en-US" dirty="0"/>
          </a:p>
        </p:txBody>
      </p:sp>
      <p:sp>
        <p:nvSpPr>
          <p:cNvPr id="4" name="Footer Placeholder 3"/>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Concludes there are four great races of Europeans:</a:t>
            </a:r>
          </a:p>
          <a:p>
            <a:pPr lvl="1"/>
            <a:r>
              <a:rPr lang="en-US" dirty="0" smtClean="0"/>
              <a:t>Germanic type – Germans, Scandinavians, Anglo-Saxons, Flemish</a:t>
            </a:r>
          </a:p>
          <a:p>
            <a:pPr lvl="1"/>
            <a:r>
              <a:rPr lang="en-US" dirty="0" err="1" smtClean="0"/>
              <a:t>Celto</a:t>
            </a:r>
            <a:r>
              <a:rPr lang="en-US" dirty="0" smtClean="0"/>
              <a:t>-Roman type – Belgians, French, Italians, Spaniards</a:t>
            </a:r>
          </a:p>
          <a:p>
            <a:pPr lvl="1"/>
            <a:r>
              <a:rPr lang="en-US" dirty="0" smtClean="0"/>
              <a:t>Slav Type</a:t>
            </a:r>
          </a:p>
          <a:p>
            <a:pPr lvl="1"/>
            <a:r>
              <a:rPr lang="en-US" dirty="0" smtClean="0"/>
              <a:t>Ural-Altaic type</a:t>
            </a:r>
          </a:p>
          <a:p>
            <a:r>
              <a:rPr lang="en-US" dirty="0" smtClean="0"/>
              <a:t>When I say “four races of Europeans,” are these what you think of?</a:t>
            </a:r>
          </a:p>
          <a:p>
            <a:r>
              <a:rPr lang="en-US" dirty="0" smtClean="0"/>
              <a:t>Are these closer to ethnic groups?</a:t>
            </a:r>
          </a:p>
          <a:p>
            <a:pPr lvl="1"/>
            <a:r>
              <a:rPr lang="en-US" dirty="0" smtClean="0"/>
              <a:t>Maybe – still very different</a:t>
            </a:r>
          </a:p>
          <a:p>
            <a:r>
              <a:rPr lang="en-US" dirty="0" smtClean="0"/>
              <a:t>Illustrative of the changing understandings of sociology over time</a:t>
            </a:r>
          </a:p>
          <a:p>
            <a:r>
              <a:rPr lang="en-US" dirty="0" smtClean="0"/>
              <a:t>Finds small differences between races, but greater differences between countries of the same race</a:t>
            </a:r>
            <a:endParaRPr lang="en-US" dirty="0"/>
          </a:p>
        </p:txBody>
      </p:sp>
      <p:pic>
        <p:nvPicPr>
          <p:cNvPr id="23554" name="Picture 2"/>
          <p:cNvPicPr>
            <a:picLocks noChangeAspect="1" noChangeArrowheads="1"/>
          </p:cNvPicPr>
          <p:nvPr/>
        </p:nvPicPr>
        <p:blipFill>
          <a:blip r:embed="rId2" cstate="print"/>
          <a:srcRect l="25200" r="14411" b="50459"/>
          <a:stretch>
            <a:fillRect/>
          </a:stretch>
        </p:blipFill>
        <p:spPr bwMode="auto">
          <a:xfrm>
            <a:off x="7772400" y="76200"/>
            <a:ext cx="993422" cy="1219200"/>
          </a:xfrm>
          <a:prstGeom prst="rect">
            <a:avLst/>
          </a:prstGeom>
          <a:noFill/>
          <a:ln w="9525">
            <a:noFill/>
            <a:miter lim="800000"/>
            <a:headEnd/>
            <a:tailEnd/>
          </a:ln>
          <a:effectLst/>
        </p:spPr>
      </p:pic>
      <p:pic>
        <p:nvPicPr>
          <p:cNvPr id="23555" name="Picture 3"/>
          <p:cNvPicPr>
            <a:picLocks noChangeAspect="1" noChangeArrowheads="1"/>
          </p:cNvPicPr>
          <p:nvPr/>
        </p:nvPicPr>
        <p:blipFill>
          <a:blip r:embed="rId3" cstate="print"/>
          <a:srcRect l="38889" b="33333"/>
          <a:stretch>
            <a:fillRect/>
          </a:stretch>
        </p:blipFill>
        <p:spPr bwMode="auto">
          <a:xfrm>
            <a:off x="6705600" y="76200"/>
            <a:ext cx="838200" cy="1219200"/>
          </a:xfrm>
          <a:prstGeom prst="rect">
            <a:avLst/>
          </a:prstGeom>
          <a:noFill/>
          <a:ln w="9525">
            <a:noFill/>
            <a:miter lim="800000"/>
            <a:headEnd/>
            <a:tailEnd/>
          </a:ln>
          <a:effectLst/>
        </p:spPr>
      </p:pic>
      <p:pic>
        <p:nvPicPr>
          <p:cNvPr id="23556" name="Picture 4"/>
          <p:cNvPicPr>
            <a:picLocks noChangeAspect="1" noChangeArrowheads="1"/>
          </p:cNvPicPr>
          <p:nvPr/>
        </p:nvPicPr>
        <p:blipFill>
          <a:blip r:embed="rId4"/>
          <a:srcRect/>
          <a:stretch>
            <a:fillRect/>
          </a:stretch>
        </p:blipFill>
        <p:spPr bwMode="auto">
          <a:xfrm>
            <a:off x="5638800" y="76200"/>
            <a:ext cx="914400" cy="1219200"/>
          </a:xfrm>
          <a:prstGeom prst="rect">
            <a:avLst/>
          </a:prstGeom>
          <a:noFill/>
          <a:ln w="9525">
            <a:noFill/>
            <a:miter lim="800000"/>
            <a:headEnd/>
            <a:tailEnd/>
          </a:ln>
          <a:effectLst/>
        </p:spPr>
      </p:pic>
      <p:pic>
        <p:nvPicPr>
          <p:cNvPr id="23558" name="Picture 6"/>
          <p:cNvPicPr>
            <a:picLocks noChangeAspect="1" noChangeArrowheads="1"/>
          </p:cNvPicPr>
          <p:nvPr/>
        </p:nvPicPr>
        <p:blipFill>
          <a:blip r:embed="rId5" cstate="print"/>
          <a:srcRect/>
          <a:stretch>
            <a:fillRect/>
          </a:stretch>
        </p:blipFill>
        <p:spPr bwMode="auto">
          <a:xfrm>
            <a:off x="4650868" y="76200"/>
            <a:ext cx="835532" cy="1228724"/>
          </a:xfrm>
          <a:prstGeom prst="rect">
            <a:avLst/>
          </a:prstGeom>
          <a:noFill/>
          <a:ln w="9525">
            <a:noFill/>
            <a:miter lim="800000"/>
            <a:headEnd/>
            <a:tailEnd/>
          </a:ln>
          <a:effectLst/>
        </p:spPr>
      </p:pic>
      <p:sp>
        <p:nvSpPr>
          <p:cNvPr id="8" name="Footer Placeholder 7"/>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5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5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2800" dirty="0" smtClean="0"/>
              <a:t>Table VII – Comparison of Austrian Provinces with Respect to Suicide and Race</a:t>
            </a:r>
            <a:endParaRPr lang="en-US" sz="2800" dirty="0"/>
          </a:p>
        </p:txBody>
      </p:sp>
      <p:graphicFrame>
        <p:nvGraphicFramePr>
          <p:cNvPr id="4" name="Content Placeholder 3"/>
          <p:cNvGraphicFramePr>
            <a:graphicFrameLocks noGrp="1"/>
          </p:cNvGraphicFramePr>
          <p:nvPr>
            <p:ph sz="quarter" idx="1"/>
          </p:nvPr>
        </p:nvGraphicFramePr>
        <p:xfrm>
          <a:off x="304799" y="778110"/>
          <a:ext cx="8458202" cy="6003690"/>
        </p:xfrm>
        <a:graphic>
          <a:graphicData uri="http://schemas.openxmlformats.org/drawingml/2006/table">
            <a:tbl>
              <a:tblPr firstRow="1" bandRow="1">
                <a:tableStyleId>{5C22544A-7EE6-4342-B048-85BDC9FD1C3A}</a:tableStyleId>
              </a:tblPr>
              <a:tblGrid>
                <a:gridCol w="1361914"/>
                <a:gridCol w="2143287"/>
                <a:gridCol w="2362200"/>
                <a:gridCol w="1524000"/>
                <a:gridCol w="1066801"/>
              </a:tblGrid>
              <a:tr h="564750">
                <a:tc>
                  <a:txBody>
                    <a:bodyPr/>
                    <a:lstStyle/>
                    <a:p>
                      <a:pPr algn="ctr"/>
                      <a:endParaRPr lang="en-US" sz="1600" dirty="0">
                        <a:latin typeface="Arial"/>
                      </a:endParaRPr>
                    </a:p>
                  </a:txBody>
                  <a:tcPr anchor="ctr"/>
                </a:tc>
                <a:tc>
                  <a:txBody>
                    <a:bodyPr/>
                    <a:lstStyle/>
                    <a:p>
                      <a:pPr algn="ctr"/>
                      <a:r>
                        <a:rPr lang="en-US" sz="1600" dirty="0">
                          <a:latin typeface="Arial"/>
                        </a:rPr>
                        <a:t/>
                      </a:r>
                      <a:br>
                        <a:rPr lang="en-US" sz="1600" dirty="0">
                          <a:latin typeface="Arial"/>
                        </a:rPr>
                      </a:br>
                      <a:endParaRPr lang="en-US" sz="1600" dirty="0">
                        <a:latin typeface="Arial"/>
                      </a:endParaRPr>
                    </a:p>
                  </a:txBody>
                  <a:tcPr anchor="ctr"/>
                </a:tc>
                <a:tc>
                  <a:txBody>
                    <a:bodyPr/>
                    <a:lstStyle/>
                    <a:p>
                      <a:pPr algn="ctr"/>
                      <a:r>
                        <a:rPr lang="en-US" sz="1600" dirty="0">
                          <a:latin typeface="Arial"/>
                        </a:rPr>
                        <a:t>No. of Germans per 100 Inhabitants</a:t>
                      </a:r>
                    </a:p>
                  </a:txBody>
                  <a:tcPr anchor="ctr"/>
                </a:tc>
                <a:tc>
                  <a:txBody>
                    <a:bodyPr/>
                    <a:lstStyle/>
                    <a:p>
                      <a:pPr algn="ctr"/>
                      <a:r>
                        <a:rPr lang="en-US" sz="1600" dirty="0">
                          <a:latin typeface="Arial"/>
                        </a:rPr>
                        <a:t>Suicide-rate per Million</a:t>
                      </a:r>
                    </a:p>
                  </a:txBody>
                  <a:tcPr anchor="ctr"/>
                </a:tc>
                <a:tc>
                  <a:txBody>
                    <a:bodyPr/>
                    <a:lstStyle/>
                    <a:p>
                      <a:pPr algn="ctr"/>
                      <a:endParaRPr lang="en-US" sz="1600" dirty="0">
                        <a:latin typeface="Arial"/>
                      </a:endParaRPr>
                    </a:p>
                  </a:txBody>
                  <a:tcPr anchor="ctr"/>
                </a:tc>
              </a:tr>
              <a:tr h="361638">
                <a:tc rowSpan="4">
                  <a:txBody>
                    <a:bodyPr/>
                    <a:lstStyle/>
                    <a:p>
                      <a:pPr algn="ctr"/>
                      <a:r>
                        <a:rPr lang="en-US" sz="1600" dirty="0" smtClean="0">
                          <a:latin typeface="Arial"/>
                        </a:rPr>
                        <a:t>Provinces purely German</a:t>
                      </a:r>
                      <a:endParaRPr lang="en-US" sz="1600" dirty="0">
                        <a:latin typeface="Arial"/>
                      </a:endParaRPr>
                    </a:p>
                  </a:txBody>
                  <a:tcPr anchor="ctr"/>
                </a:tc>
                <a:tc>
                  <a:txBody>
                    <a:bodyPr/>
                    <a:lstStyle/>
                    <a:p>
                      <a:pPr algn="ctr"/>
                      <a:r>
                        <a:rPr lang="en-US" sz="1600" dirty="0">
                          <a:latin typeface="Arial"/>
                        </a:rPr>
                        <a:t>Lower Austria</a:t>
                      </a:r>
                    </a:p>
                  </a:txBody>
                  <a:tcPr anchor="ctr"/>
                </a:tc>
                <a:tc>
                  <a:txBody>
                    <a:bodyPr/>
                    <a:lstStyle/>
                    <a:p>
                      <a:pPr algn="ctr"/>
                      <a:r>
                        <a:rPr lang="en-US" sz="1600">
                          <a:latin typeface="Arial"/>
                        </a:rPr>
                        <a:t>95.90</a:t>
                      </a:r>
                    </a:p>
                  </a:txBody>
                  <a:tcPr anchor="ctr"/>
                </a:tc>
                <a:tc>
                  <a:txBody>
                    <a:bodyPr/>
                    <a:lstStyle/>
                    <a:p>
                      <a:pPr algn="ctr"/>
                      <a:r>
                        <a:rPr lang="en-US" sz="1600">
                          <a:latin typeface="Arial"/>
                        </a:rPr>
                        <a:t>254</a:t>
                      </a:r>
                    </a:p>
                  </a:txBody>
                  <a:tcPr anchor="ctr"/>
                </a:tc>
                <a:tc rowSpan="4">
                  <a:txBody>
                    <a:bodyPr/>
                    <a:lstStyle/>
                    <a:p>
                      <a:pPr algn="ctr"/>
                      <a:r>
                        <a:rPr lang="en-US" sz="1600" dirty="0" smtClean="0">
                          <a:latin typeface="Arial"/>
                        </a:rPr>
                        <a:t>Average 106</a:t>
                      </a:r>
                    </a:p>
                  </a:txBody>
                  <a:tcPr anchor="ctr"/>
                </a:tc>
              </a:tr>
              <a:tr h="361638">
                <a:tc vMerge="1">
                  <a:txBody>
                    <a:bodyPr/>
                    <a:lstStyle/>
                    <a:p>
                      <a:pPr algn="l"/>
                      <a:endParaRPr lang="en-US" dirty="0">
                        <a:latin typeface="Arial"/>
                      </a:endParaRPr>
                    </a:p>
                  </a:txBody>
                  <a:tcPr anchor="ctr"/>
                </a:tc>
                <a:tc>
                  <a:txBody>
                    <a:bodyPr/>
                    <a:lstStyle/>
                    <a:p>
                      <a:pPr algn="ctr"/>
                      <a:r>
                        <a:rPr lang="en-US" sz="1600" dirty="0">
                          <a:latin typeface="Arial"/>
                        </a:rPr>
                        <a:t>Upper Austria</a:t>
                      </a:r>
                    </a:p>
                  </a:txBody>
                  <a:tcPr anchor="ctr"/>
                </a:tc>
                <a:tc>
                  <a:txBody>
                    <a:bodyPr/>
                    <a:lstStyle/>
                    <a:p>
                      <a:pPr algn="ctr"/>
                      <a:r>
                        <a:rPr lang="en-US" sz="1600">
                          <a:latin typeface="Arial"/>
                        </a:rPr>
                        <a:t>100</a:t>
                      </a:r>
                    </a:p>
                  </a:txBody>
                  <a:tcPr anchor="ctr"/>
                </a:tc>
                <a:tc>
                  <a:txBody>
                    <a:bodyPr/>
                    <a:lstStyle/>
                    <a:p>
                      <a:pPr algn="ctr"/>
                      <a:r>
                        <a:rPr lang="en-US" sz="1600">
                          <a:latin typeface="Arial"/>
                        </a:rPr>
                        <a:t>110</a:t>
                      </a:r>
                    </a:p>
                  </a:txBody>
                  <a:tcPr anchor="ctr"/>
                </a:tc>
                <a:tc vMerge="1">
                  <a:txBody>
                    <a:bodyPr/>
                    <a:lstStyle/>
                    <a:p>
                      <a:pPr algn="r"/>
                      <a:endParaRPr lang="en-US" dirty="0">
                        <a:latin typeface="Arial"/>
                      </a:endParaRPr>
                    </a:p>
                  </a:txBody>
                  <a:tcPr anchor="ctr"/>
                </a:tc>
              </a:tr>
              <a:tr h="361638">
                <a:tc vMerge="1">
                  <a:txBody>
                    <a:bodyPr/>
                    <a:lstStyle/>
                    <a:p>
                      <a:pPr algn="l"/>
                      <a:endParaRPr lang="en-US" dirty="0">
                        <a:latin typeface="Arial"/>
                      </a:endParaRPr>
                    </a:p>
                  </a:txBody>
                  <a:tcPr anchor="ctr"/>
                </a:tc>
                <a:tc>
                  <a:txBody>
                    <a:bodyPr/>
                    <a:lstStyle/>
                    <a:p>
                      <a:pPr algn="ctr"/>
                      <a:r>
                        <a:rPr lang="en-US" sz="1600" dirty="0">
                          <a:latin typeface="Arial"/>
                        </a:rPr>
                        <a:t>Salzburg</a:t>
                      </a:r>
                    </a:p>
                  </a:txBody>
                  <a:tcPr anchor="ctr"/>
                </a:tc>
                <a:tc>
                  <a:txBody>
                    <a:bodyPr/>
                    <a:lstStyle/>
                    <a:p>
                      <a:pPr algn="ctr"/>
                      <a:r>
                        <a:rPr lang="en-US" sz="1600">
                          <a:latin typeface="Arial"/>
                        </a:rPr>
                        <a:t>100</a:t>
                      </a:r>
                    </a:p>
                  </a:txBody>
                  <a:tcPr anchor="ctr"/>
                </a:tc>
                <a:tc>
                  <a:txBody>
                    <a:bodyPr/>
                    <a:lstStyle/>
                    <a:p>
                      <a:pPr algn="ctr"/>
                      <a:r>
                        <a:rPr lang="en-US" sz="1600">
                          <a:latin typeface="Arial"/>
                        </a:rPr>
                        <a:t>120</a:t>
                      </a:r>
                    </a:p>
                  </a:txBody>
                  <a:tcPr anchor="ctr"/>
                </a:tc>
                <a:tc vMerge="1">
                  <a:txBody>
                    <a:bodyPr/>
                    <a:lstStyle/>
                    <a:p>
                      <a:pPr algn="r"/>
                      <a:endParaRPr lang="en-US" dirty="0">
                        <a:latin typeface="Arial"/>
                      </a:endParaRPr>
                    </a:p>
                  </a:txBody>
                  <a:tcPr anchor="ctr"/>
                </a:tc>
              </a:tr>
              <a:tr h="361638">
                <a:tc vMerge="1">
                  <a:txBody>
                    <a:bodyPr/>
                    <a:lstStyle/>
                    <a:p>
                      <a:pPr algn="l"/>
                      <a:endParaRPr lang="en-US" dirty="0">
                        <a:latin typeface="Arial"/>
                      </a:endParaRPr>
                    </a:p>
                  </a:txBody>
                  <a:tcPr anchor="ctr"/>
                </a:tc>
                <a:tc>
                  <a:txBody>
                    <a:bodyPr/>
                    <a:lstStyle/>
                    <a:p>
                      <a:pPr algn="ctr"/>
                      <a:r>
                        <a:rPr lang="en-US" sz="1600" dirty="0">
                          <a:latin typeface="Arial"/>
                        </a:rPr>
                        <a:t>Transalpine Tyrol</a:t>
                      </a:r>
                    </a:p>
                  </a:txBody>
                  <a:tcPr anchor="ctr"/>
                </a:tc>
                <a:tc>
                  <a:txBody>
                    <a:bodyPr/>
                    <a:lstStyle/>
                    <a:p>
                      <a:pPr algn="ctr"/>
                      <a:r>
                        <a:rPr lang="en-US" sz="1600">
                          <a:latin typeface="Arial"/>
                        </a:rPr>
                        <a:t>100</a:t>
                      </a:r>
                    </a:p>
                  </a:txBody>
                  <a:tcPr anchor="ctr"/>
                </a:tc>
                <a:tc>
                  <a:txBody>
                    <a:bodyPr/>
                    <a:lstStyle/>
                    <a:p>
                      <a:pPr algn="ctr"/>
                      <a:r>
                        <a:rPr lang="en-US" sz="1600">
                          <a:latin typeface="Arial"/>
                        </a:rPr>
                        <a:t>88</a:t>
                      </a:r>
                    </a:p>
                  </a:txBody>
                  <a:tcPr anchor="ctr"/>
                </a:tc>
                <a:tc vMerge="1">
                  <a:txBody>
                    <a:bodyPr/>
                    <a:lstStyle/>
                    <a:p>
                      <a:pPr algn="r"/>
                      <a:endParaRPr lang="en-US" dirty="0">
                        <a:latin typeface="Arial"/>
                      </a:endParaRPr>
                    </a:p>
                  </a:txBody>
                  <a:tcPr anchor="ctr"/>
                </a:tc>
              </a:tr>
              <a:tr h="361638">
                <a:tc rowSpan="3">
                  <a:txBody>
                    <a:bodyPr/>
                    <a:lstStyle/>
                    <a:p>
                      <a:pPr algn="ctr"/>
                      <a:r>
                        <a:rPr lang="en-US" sz="1600" dirty="0" smtClean="0">
                          <a:latin typeface="Arial"/>
                        </a:rPr>
                        <a:t>Majority</a:t>
                      </a:r>
                      <a:r>
                        <a:rPr lang="en-US" sz="1600" baseline="0" dirty="0" smtClean="0">
                          <a:latin typeface="Arial"/>
                        </a:rPr>
                        <a:t> German</a:t>
                      </a:r>
                    </a:p>
                  </a:txBody>
                  <a:tcPr anchor="ctr"/>
                </a:tc>
                <a:tc>
                  <a:txBody>
                    <a:bodyPr/>
                    <a:lstStyle/>
                    <a:p>
                      <a:pPr algn="ctr"/>
                      <a:r>
                        <a:rPr lang="en-US" sz="1600" dirty="0">
                          <a:latin typeface="Arial"/>
                        </a:rPr>
                        <a:t>Carinthia</a:t>
                      </a:r>
                    </a:p>
                  </a:txBody>
                  <a:tcPr anchor="ctr"/>
                </a:tc>
                <a:tc>
                  <a:txBody>
                    <a:bodyPr/>
                    <a:lstStyle/>
                    <a:p>
                      <a:pPr algn="ctr"/>
                      <a:r>
                        <a:rPr lang="en-US" sz="1600" dirty="0">
                          <a:latin typeface="Arial"/>
                        </a:rPr>
                        <a:t>71.40</a:t>
                      </a:r>
                    </a:p>
                  </a:txBody>
                  <a:tcPr anchor="ctr"/>
                </a:tc>
                <a:tc>
                  <a:txBody>
                    <a:bodyPr/>
                    <a:lstStyle/>
                    <a:p>
                      <a:pPr algn="ctr"/>
                      <a:r>
                        <a:rPr lang="en-US" sz="1600">
                          <a:latin typeface="Arial"/>
                        </a:rPr>
                        <a:t>92</a:t>
                      </a:r>
                    </a:p>
                  </a:txBody>
                  <a:tcPr anchor="ctr"/>
                </a:tc>
                <a:tc rowSpan="3">
                  <a:txBody>
                    <a:bodyPr/>
                    <a:lstStyle/>
                    <a:p>
                      <a:pPr algn="ctr"/>
                      <a:r>
                        <a:rPr lang="en-US" sz="1600" dirty="0" smtClean="0">
                          <a:latin typeface="Arial"/>
                        </a:rPr>
                        <a:t>Average 125</a:t>
                      </a:r>
                      <a:endParaRPr lang="en-US" sz="1600" dirty="0">
                        <a:latin typeface="Arial"/>
                      </a:endParaRPr>
                    </a:p>
                  </a:txBody>
                  <a:tcPr anchor="ctr"/>
                </a:tc>
              </a:tr>
              <a:tr h="361638">
                <a:tc vMerge="1">
                  <a:txBody>
                    <a:bodyPr/>
                    <a:lstStyle/>
                    <a:p>
                      <a:pPr algn="l"/>
                      <a:endParaRPr lang="en-US" dirty="0">
                        <a:latin typeface="Arial"/>
                      </a:endParaRPr>
                    </a:p>
                  </a:txBody>
                  <a:tcPr anchor="ctr"/>
                </a:tc>
                <a:tc>
                  <a:txBody>
                    <a:bodyPr/>
                    <a:lstStyle/>
                    <a:p>
                      <a:pPr algn="ctr"/>
                      <a:r>
                        <a:rPr lang="en-US" sz="1600">
                          <a:latin typeface="Arial"/>
                        </a:rPr>
                        <a:t>Styria</a:t>
                      </a:r>
                    </a:p>
                  </a:txBody>
                  <a:tcPr anchor="ctr"/>
                </a:tc>
                <a:tc>
                  <a:txBody>
                    <a:bodyPr/>
                    <a:lstStyle/>
                    <a:p>
                      <a:pPr algn="ctr"/>
                      <a:r>
                        <a:rPr lang="en-US" sz="1600" dirty="0">
                          <a:latin typeface="Arial"/>
                        </a:rPr>
                        <a:t>62.45</a:t>
                      </a:r>
                    </a:p>
                  </a:txBody>
                  <a:tcPr anchor="ctr"/>
                </a:tc>
                <a:tc>
                  <a:txBody>
                    <a:bodyPr/>
                    <a:lstStyle/>
                    <a:p>
                      <a:pPr algn="ctr"/>
                      <a:r>
                        <a:rPr lang="en-US" sz="1600">
                          <a:latin typeface="Arial"/>
                        </a:rPr>
                        <a:t>94</a:t>
                      </a:r>
                    </a:p>
                  </a:txBody>
                  <a:tcPr anchor="ctr"/>
                </a:tc>
                <a:tc vMerge="1">
                  <a:txBody>
                    <a:bodyPr/>
                    <a:lstStyle/>
                    <a:p>
                      <a:pPr algn="r"/>
                      <a:endParaRPr lang="en-US" dirty="0">
                        <a:latin typeface="Arial"/>
                      </a:endParaRPr>
                    </a:p>
                  </a:txBody>
                  <a:tcPr anchor="ctr"/>
                </a:tc>
              </a:tr>
              <a:tr h="361638">
                <a:tc vMerge="1">
                  <a:txBody>
                    <a:bodyPr/>
                    <a:lstStyle/>
                    <a:p>
                      <a:pPr algn="l"/>
                      <a:endParaRPr lang="en-US" dirty="0">
                        <a:latin typeface="Arial"/>
                      </a:endParaRPr>
                    </a:p>
                  </a:txBody>
                  <a:tcPr anchor="ctr"/>
                </a:tc>
                <a:tc>
                  <a:txBody>
                    <a:bodyPr/>
                    <a:lstStyle/>
                    <a:p>
                      <a:pPr algn="ctr"/>
                      <a:r>
                        <a:rPr lang="en-US" sz="1600">
                          <a:latin typeface="Arial"/>
                        </a:rPr>
                        <a:t>Silesia</a:t>
                      </a:r>
                    </a:p>
                  </a:txBody>
                  <a:tcPr anchor="ctr"/>
                </a:tc>
                <a:tc>
                  <a:txBody>
                    <a:bodyPr/>
                    <a:lstStyle/>
                    <a:p>
                      <a:pPr algn="ctr"/>
                      <a:r>
                        <a:rPr lang="en-US" sz="1600" dirty="0">
                          <a:latin typeface="Arial"/>
                        </a:rPr>
                        <a:t>53.37</a:t>
                      </a:r>
                    </a:p>
                  </a:txBody>
                  <a:tcPr anchor="ctr"/>
                </a:tc>
                <a:tc>
                  <a:txBody>
                    <a:bodyPr/>
                    <a:lstStyle/>
                    <a:p>
                      <a:pPr algn="ctr"/>
                      <a:r>
                        <a:rPr lang="en-US" sz="1600">
                          <a:latin typeface="Arial"/>
                        </a:rPr>
                        <a:t>190</a:t>
                      </a:r>
                    </a:p>
                  </a:txBody>
                  <a:tcPr anchor="ctr"/>
                </a:tc>
                <a:tc vMerge="1">
                  <a:txBody>
                    <a:bodyPr/>
                    <a:lstStyle/>
                    <a:p>
                      <a:pPr algn="r"/>
                      <a:endParaRPr lang="en-US" dirty="0">
                        <a:latin typeface="Arial"/>
                      </a:endParaRPr>
                    </a:p>
                  </a:txBody>
                  <a:tcPr anchor="ctr"/>
                </a:tc>
              </a:tr>
              <a:tr h="361638">
                <a:tc rowSpan="3">
                  <a:txBody>
                    <a:bodyPr/>
                    <a:lstStyle/>
                    <a:p>
                      <a:pPr algn="ctr"/>
                      <a:r>
                        <a:rPr lang="en-US" sz="1600" dirty="0" smtClean="0">
                          <a:latin typeface="Arial"/>
                        </a:rPr>
                        <a:t>Important German minority</a:t>
                      </a:r>
                      <a:endParaRPr lang="en-US" sz="1600" dirty="0">
                        <a:latin typeface="Arial"/>
                      </a:endParaRPr>
                    </a:p>
                  </a:txBody>
                  <a:tcPr anchor="ctr"/>
                </a:tc>
                <a:tc>
                  <a:txBody>
                    <a:bodyPr/>
                    <a:lstStyle/>
                    <a:p>
                      <a:pPr algn="ctr"/>
                      <a:r>
                        <a:rPr lang="en-US" sz="1600">
                          <a:latin typeface="Arial"/>
                        </a:rPr>
                        <a:t>Bohemia</a:t>
                      </a:r>
                    </a:p>
                  </a:txBody>
                  <a:tcPr anchor="ctr"/>
                </a:tc>
                <a:tc>
                  <a:txBody>
                    <a:bodyPr/>
                    <a:lstStyle/>
                    <a:p>
                      <a:pPr algn="ctr"/>
                      <a:r>
                        <a:rPr lang="en-US" sz="1600" dirty="0">
                          <a:latin typeface="Arial"/>
                        </a:rPr>
                        <a:t>37.64</a:t>
                      </a:r>
                    </a:p>
                  </a:txBody>
                  <a:tcPr anchor="ctr"/>
                </a:tc>
                <a:tc>
                  <a:txBody>
                    <a:bodyPr/>
                    <a:lstStyle/>
                    <a:p>
                      <a:pPr algn="ctr"/>
                      <a:r>
                        <a:rPr lang="en-US" sz="1600">
                          <a:latin typeface="Arial"/>
                        </a:rPr>
                        <a:t>158</a:t>
                      </a:r>
                    </a:p>
                  </a:txBody>
                  <a:tcPr anchor="ctr"/>
                </a:tc>
                <a:tc rowSpan="3">
                  <a:txBody>
                    <a:bodyPr/>
                    <a:lstStyle/>
                    <a:p>
                      <a:pPr algn="ctr"/>
                      <a:r>
                        <a:rPr lang="en-US" sz="1600" dirty="0" smtClean="0">
                          <a:latin typeface="Arial"/>
                        </a:rPr>
                        <a:t>Average 140</a:t>
                      </a:r>
                      <a:endParaRPr lang="en-US" sz="1600" dirty="0">
                        <a:latin typeface="Arial"/>
                      </a:endParaRPr>
                    </a:p>
                  </a:txBody>
                  <a:tcPr anchor="ctr"/>
                </a:tc>
              </a:tr>
              <a:tr h="361638">
                <a:tc vMerge="1">
                  <a:txBody>
                    <a:bodyPr/>
                    <a:lstStyle/>
                    <a:p>
                      <a:pPr algn="l"/>
                      <a:endParaRPr lang="en-US" dirty="0">
                        <a:latin typeface="Arial"/>
                      </a:endParaRPr>
                    </a:p>
                  </a:txBody>
                  <a:tcPr anchor="ctr"/>
                </a:tc>
                <a:tc>
                  <a:txBody>
                    <a:bodyPr/>
                    <a:lstStyle/>
                    <a:p>
                      <a:pPr algn="ctr"/>
                      <a:r>
                        <a:rPr lang="en-US" sz="1600">
                          <a:latin typeface="Arial"/>
                        </a:rPr>
                        <a:t>Moravia</a:t>
                      </a:r>
                    </a:p>
                  </a:txBody>
                  <a:tcPr anchor="ctr"/>
                </a:tc>
                <a:tc>
                  <a:txBody>
                    <a:bodyPr/>
                    <a:lstStyle/>
                    <a:p>
                      <a:pPr algn="ctr"/>
                      <a:r>
                        <a:rPr lang="en-US" sz="1600" dirty="0">
                          <a:latin typeface="Arial"/>
                        </a:rPr>
                        <a:t>26.33</a:t>
                      </a:r>
                    </a:p>
                  </a:txBody>
                  <a:tcPr anchor="ctr"/>
                </a:tc>
                <a:tc>
                  <a:txBody>
                    <a:bodyPr/>
                    <a:lstStyle/>
                    <a:p>
                      <a:pPr algn="ctr"/>
                      <a:r>
                        <a:rPr lang="en-US" sz="1600">
                          <a:latin typeface="Arial"/>
                        </a:rPr>
                        <a:t>136</a:t>
                      </a:r>
                    </a:p>
                  </a:txBody>
                  <a:tcPr anchor="ctr"/>
                </a:tc>
                <a:tc vMerge="1">
                  <a:txBody>
                    <a:bodyPr/>
                    <a:lstStyle/>
                    <a:p>
                      <a:pPr algn="r"/>
                      <a:endParaRPr lang="en-US" dirty="0">
                        <a:latin typeface="Arial"/>
                      </a:endParaRPr>
                    </a:p>
                  </a:txBody>
                  <a:tcPr anchor="ctr"/>
                </a:tc>
              </a:tr>
              <a:tr h="361638">
                <a:tc vMerge="1">
                  <a:txBody>
                    <a:bodyPr/>
                    <a:lstStyle/>
                    <a:p>
                      <a:pPr algn="l"/>
                      <a:endParaRPr lang="en-US" dirty="0">
                        <a:latin typeface="Arial"/>
                      </a:endParaRPr>
                    </a:p>
                  </a:txBody>
                  <a:tcPr anchor="ctr"/>
                </a:tc>
                <a:tc>
                  <a:txBody>
                    <a:bodyPr/>
                    <a:lstStyle/>
                    <a:p>
                      <a:pPr algn="ctr"/>
                      <a:r>
                        <a:rPr lang="en-US" sz="1600">
                          <a:latin typeface="Arial"/>
                        </a:rPr>
                        <a:t>Bukovina</a:t>
                      </a:r>
                    </a:p>
                  </a:txBody>
                  <a:tcPr anchor="ctr"/>
                </a:tc>
                <a:tc>
                  <a:txBody>
                    <a:bodyPr/>
                    <a:lstStyle/>
                    <a:p>
                      <a:pPr algn="ctr"/>
                      <a:r>
                        <a:rPr lang="en-US" sz="1600" dirty="0">
                          <a:latin typeface="Arial"/>
                        </a:rPr>
                        <a:t>9.06</a:t>
                      </a:r>
                    </a:p>
                  </a:txBody>
                  <a:tcPr anchor="ctr"/>
                </a:tc>
                <a:tc>
                  <a:txBody>
                    <a:bodyPr/>
                    <a:lstStyle/>
                    <a:p>
                      <a:pPr algn="ctr"/>
                      <a:r>
                        <a:rPr lang="en-US" sz="1600">
                          <a:latin typeface="Arial"/>
                        </a:rPr>
                        <a:t>128</a:t>
                      </a:r>
                    </a:p>
                  </a:txBody>
                  <a:tcPr anchor="ctr"/>
                </a:tc>
                <a:tc vMerge="1">
                  <a:txBody>
                    <a:bodyPr/>
                    <a:lstStyle/>
                    <a:p>
                      <a:pPr algn="r"/>
                      <a:endParaRPr lang="en-US" dirty="0">
                        <a:latin typeface="Arial"/>
                      </a:endParaRPr>
                    </a:p>
                  </a:txBody>
                  <a:tcPr anchor="ctr"/>
                </a:tc>
              </a:tr>
              <a:tr h="361638">
                <a:tc rowSpan="5">
                  <a:txBody>
                    <a:bodyPr/>
                    <a:lstStyle/>
                    <a:p>
                      <a:pPr algn="ctr"/>
                      <a:r>
                        <a:rPr lang="en-US" sz="1600" dirty="0" smtClean="0">
                          <a:latin typeface="Arial"/>
                        </a:rPr>
                        <a:t>Small German minority</a:t>
                      </a:r>
                      <a:endParaRPr lang="en-US" sz="1600" dirty="0">
                        <a:latin typeface="Arial"/>
                      </a:endParaRPr>
                    </a:p>
                  </a:txBody>
                  <a:tcPr anchor="ctr"/>
                </a:tc>
                <a:tc>
                  <a:txBody>
                    <a:bodyPr/>
                    <a:lstStyle/>
                    <a:p>
                      <a:pPr algn="ctr"/>
                      <a:r>
                        <a:rPr lang="en-US" sz="1600">
                          <a:latin typeface="Arial"/>
                        </a:rPr>
                        <a:t>Galicia</a:t>
                      </a:r>
                    </a:p>
                  </a:txBody>
                  <a:tcPr anchor="ctr"/>
                </a:tc>
                <a:tc>
                  <a:txBody>
                    <a:bodyPr/>
                    <a:lstStyle/>
                    <a:p>
                      <a:pPr algn="ctr"/>
                      <a:r>
                        <a:rPr lang="en-US" sz="1600" dirty="0">
                          <a:latin typeface="Arial"/>
                        </a:rPr>
                        <a:t>2.72</a:t>
                      </a:r>
                    </a:p>
                  </a:txBody>
                  <a:tcPr anchor="ctr"/>
                </a:tc>
                <a:tc>
                  <a:txBody>
                    <a:bodyPr/>
                    <a:lstStyle/>
                    <a:p>
                      <a:pPr algn="ctr"/>
                      <a:r>
                        <a:rPr lang="en-US" sz="1600" dirty="0">
                          <a:latin typeface="Arial"/>
                        </a:rPr>
                        <a:t>82</a:t>
                      </a:r>
                    </a:p>
                  </a:txBody>
                  <a:tcPr anchor="ctr"/>
                </a:tc>
                <a:tc rowSpan="5">
                  <a:txBody>
                    <a:bodyPr/>
                    <a:lstStyle/>
                    <a:p>
                      <a:pPr algn="ctr"/>
                      <a:r>
                        <a:rPr lang="en-US" sz="1600" dirty="0" smtClean="0">
                          <a:latin typeface="Arial"/>
                        </a:rPr>
                        <a:t>Average of Two Groups 86</a:t>
                      </a:r>
                      <a:endParaRPr lang="en-US" sz="1600" dirty="0">
                        <a:latin typeface="Arial"/>
                      </a:endParaRPr>
                    </a:p>
                  </a:txBody>
                  <a:tcPr anchor="ctr"/>
                </a:tc>
              </a:tr>
              <a:tr h="361638">
                <a:tc vMerge="1">
                  <a:txBody>
                    <a:bodyPr/>
                    <a:lstStyle/>
                    <a:p>
                      <a:pPr algn="l"/>
                      <a:endParaRPr lang="en-US" dirty="0">
                        <a:latin typeface="Arial"/>
                      </a:endParaRPr>
                    </a:p>
                  </a:txBody>
                  <a:tcPr anchor="ctr"/>
                </a:tc>
                <a:tc>
                  <a:txBody>
                    <a:bodyPr/>
                    <a:lstStyle/>
                    <a:p>
                      <a:pPr algn="ctr"/>
                      <a:r>
                        <a:rPr lang="en-US" sz="1600">
                          <a:latin typeface="Arial"/>
                        </a:rPr>
                        <a:t>Cisalpine Tyrol</a:t>
                      </a:r>
                    </a:p>
                  </a:txBody>
                  <a:tcPr anchor="ctr"/>
                </a:tc>
                <a:tc>
                  <a:txBody>
                    <a:bodyPr/>
                    <a:lstStyle/>
                    <a:p>
                      <a:pPr algn="ctr"/>
                      <a:r>
                        <a:rPr lang="en-US" sz="1600">
                          <a:latin typeface="Arial"/>
                        </a:rPr>
                        <a:t>1.90</a:t>
                      </a:r>
                    </a:p>
                  </a:txBody>
                  <a:tcPr anchor="ctr"/>
                </a:tc>
                <a:tc>
                  <a:txBody>
                    <a:bodyPr/>
                    <a:lstStyle/>
                    <a:p>
                      <a:pPr algn="ctr"/>
                      <a:r>
                        <a:rPr lang="en-US" sz="1600" dirty="0">
                          <a:latin typeface="Arial"/>
                        </a:rPr>
                        <a:t>88</a:t>
                      </a:r>
                    </a:p>
                  </a:txBody>
                  <a:tcPr anchor="ctr"/>
                </a:tc>
                <a:tc vMerge="1">
                  <a:txBody>
                    <a:bodyPr/>
                    <a:lstStyle/>
                    <a:p>
                      <a:pPr algn="r"/>
                      <a:endParaRPr lang="en-US" dirty="0">
                        <a:latin typeface="Arial"/>
                      </a:endParaRPr>
                    </a:p>
                  </a:txBody>
                  <a:tcPr anchor="ctr"/>
                </a:tc>
              </a:tr>
              <a:tr h="361638">
                <a:tc vMerge="1">
                  <a:txBody>
                    <a:bodyPr/>
                    <a:lstStyle/>
                    <a:p>
                      <a:pPr algn="l"/>
                      <a:endParaRPr lang="en-US" dirty="0">
                        <a:latin typeface="Arial"/>
                      </a:endParaRPr>
                    </a:p>
                  </a:txBody>
                  <a:tcPr anchor="ctr"/>
                </a:tc>
                <a:tc>
                  <a:txBody>
                    <a:bodyPr/>
                    <a:lstStyle/>
                    <a:p>
                      <a:pPr algn="ctr"/>
                      <a:r>
                        <a:rPr lang="en-US" sz="1600">
                          <a:latin typeface="Arial"/>
                        </a:rPr>
                        <a:t>Littoral</a:t>
                      </a:r>
                    </a:p>
                  </a:txBody>
                  <a:tcPr anchor="ctr"/>
                </a:tc>
                <a:tc>
                  <a:txBody>
                    <a:bodyPr/>
                    <a:lstStyle/>
                    <a:p>
                      <a:pPr algn="ctr"/>
                      <a:r>
                        <a:rPr lang="en-US" sz="1600">
                          <a:latin typeface="Arial"/>
                        </a:rPr>
                        <a:t>1.62</a:t>
                      </a:r>
                    </a:p>
                  </a:txBody>
                  <a:tcPr anchor="ctr"/>
                </a:tc>
                <a:tc>
                  <a:txBody>
                    <a:bodyPr/>
                    <a:lstStyle/>
                    <a:p>
                      <a:pPr algn="ctr"/>
                      <a:r>
                        <a:rPr lang="en-US" sz="1600" dirty="0">
                          <a:latin typeface="Arial"/>
                        </a:rPr>
                        <a:t>38</a:t>
                      </a:r>
                    </a:p>
                  </a:txBody>
                  <a:tcPr anchor="ctr"/>
                </a:tc>
                <a:tc vMerge="1">
                  <a:txBody>
                    <a:bodyPr/>
                    <a:lstStyle/>
                    <a:p>
                      <a:pPr algn="r"/>
                      <a:endParaRPr lang="en-US" dirty="0">
                        <a:latin typeface="Arial"/>
                      </a:endParaRPr>
                    </a:p>
                  </a:txBody>
                  <a:tcPr anchor="ctr"/>
                </a:tc>
              </a:tr>
              <a:tr h="361638">
                <a:tc vMerge="1">
                  <a:txBody>
                    <a:bodyPr/>
                    <a:lstStyle/>
                    <a:p>
                      <a:pPr algn="l"/>
                      <a:endParaRPr lang="en-US" dirty="0">
                        <a:latin typeface="Arial"/>
                      </a:endParaRPr>
                    </a:p>
                  </a:txBody>
                  <a:tcPr anchor="ctr"/>
                </a:tc>
                <a:tc>
                  <a:txBody>
                    <a:bodyPr/>
                    <a:lstStyle/>
                    <a:p>
                      <a:pPr algn="ctr"/>
                      <a:r>
                        <a:rPr lang="en-US" sz="1600">
                          <a:latin typeface="Arial"/>
                        </a:rPr>
                        <a:t>Corniolo</a:t>
                      </a:r>
                    </a:p>
                  </a:txBody>
                  <a:tcPr anchor="ctr"/>
                </a:tc>
                <a:tc>
                  <a:txBody>
                    <a:bodyPr/>
                    <a:lstStyle/>
                    <a:p>
                      <a:pPr algn="ctr"/>
                      <a:r>
                        <a:rPr lang="en-US" sz="1600">
                          <a:latin typeface="Arial"/>
                        </a:rPr>
                        <a:t>6.20</a:t>
                      </a:r>
                    </a:p>
                  </a:txBody>
                  <a:tcPr anchor="ctr"/>
                </a:tc>
                <a:tc>
                  <a:txBody>
                    <a:bodyPr/>
                    <a:lstStyle/>
                    <a:p>
                      <a:pPr algn="ctr"/>
                      <a:r>
                        <a:rPr lang="en-US" sz="1600" dirty="0">
                          <a:latin typeface="Arial"/>
                        </a:rPr>
                        <a:t>46</a:t>
                      </a:r>
                    </a:p>
                  </a:txBody>
                  <a:tcPr anchor="ctr"/>
                </a:tc>
                <a:tc vMerge="1">
                  <a:txBody>
                    <a:bodyPr/>
                    <a:lstStyle/>
                    <a:p>
                      <a:pPr algn="r"/>
                      <a:endParaRPr lang="en-US" dirty="0">
                        <a:latin typeface="Arial"/>
                      </a:endParaRPr>
                    </a:p>
                  </a:txBody>
                  <a:tcPr anchor="ctr"/>
                </a:tc>
              </a:tr>
              <a:tr h="361638">
                <a:tc vMerge="1">
                  <a:txBody>
                    <a:bodyPr/>
                    <a:lstStyle/>
                    <a:p>
                      <a:pPr algn="l"/>
                      <a:endParaRPr lang="en-US" dirty="0">
                        <a:latin typeface="Arial"/>
                      </a:endParaRPr>
                    </a:p>
                  </a:txBody>
                  <a:tcPr anchor="ctr"/>
                </a:tc>
                <a:tc>
                  <a:txBody>
                    <a:bodyPr/>
                    <a:lstStyle/>
                    <a:p>
                      <a:pPr algn="ctr"/>
                      <a:r>
                        <a:rPr lang="en-US" sz="1600">
                          <a:latin typeface="Arial"/>
                        </a:rPr>
                        <a:t>Dalmatia</a:t>
                      </a:r>
                    </a:p>
                  </a:txBody>
                  <a:tcPr anchor="ctr"/>
                </a:tc>
                <a:tc>
                  <a:txBody>
                    <a:bodyPr/>
                    <a:lstStyle/>
                    <a:p>
                      <a:pPr algn="ctr"/>
                      <a:r>
                        <a:rPr lang="en-US" sz="1600" dirty="0">
                          <a:latin typeface="Arial"/>
                        </a:rPr>
                        <a:t>.....</a:t>
                      </a:r>
                    </a:p>
                  </a:txBody>
                  <a:tcPr anchor="ctr"/>
                </a:tc>
                <a:tc>
                  <a:txBody>
                    <a:bodyPr/>
                    <a:lstStyle/>
                    <a:p>
                      <a:pPr algn="ctr"/>
                      <a:r>
                        <a:rPr lang="en-US" sz="1600" dirty="0">
                          <a:latin typeface="Arial"/>
                        </a:rPr>
                        <a:t>14</a:t>
                      </a:r>
                    </a:p>
                  </a:txBody>
                  <a:tcPr anchor="ctr"/>
                </a:tc>
                <a:tc vMerge="1">
                  <a:txBody>
                    <a:bodyPr/>
                    <a:lstStyle/>
                    <a:p>
                      <a:pPr algn="r"/>
                      <a:endParaRPr lang="en-US" dirty="0">
                        <a:latin typeface="Arial"/>
                      </a:endParaRPr>
                    </a:p>
                  </a:txBody>
                  <a:tcPr anchor="ctr"/>
                </a:tc>
              </a:tr>
            </a:tbl>
          </a:graphicData>
        </a:graphic>
      </p:graphicFrame>
      <p:sp>
        <p:nvSpPr>
          <p:cNvPr id="5" name="Rectangle 4"/>
          <p:cNvSpPr/>
          <p:nvPr/>
        </p:nvSpPr>
        <p:spPr>
          <a:xfrm>
            <a:off x="228600" y="2971800"/>
            <a:ext cx="83820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Using his definition of race, is race a good predictor of suicide?</a:t>
            </a:r>
            <a:endParaRPr lang="en-US" sz="2400" dirty="0"/>
          </a:p>
        </p:txBody>
      </p:sp>
      <p:sp>
        <p:nvSpPr>
          <p:cNvPr id="6" name="Footer Placeholder 5"/>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2800" dirty="0" smtClean="0"/>
              <a:t>Table VIII</a:t>
            </a:r>
            <a:endParaRPr lang="en-US" sz="2800" dirty="0"/>
          </a:p>
        </p:txBody>
      </p:sp>
      <p:graphicFrame>
        <p:nvGraphicFramePr>
          <p:cNvPr id="4" name="Content Placeholder 3"/>
          <p:cNvGraphicFramePr>
            <a:graphicFrameLocks noGrp="1"/>
          </p:cNvGraphicFramePr>
          <p:nvPr>
            <p:ph sz="quarter" idx="1"/>
          </p:nvPr>
        </p:nvGraphicFramePr>
        <p:xfrm>
          <a:off x="304799" y="914400"/>
          <a:ext cx="8458201" cy="2123440"/>
        </p:xfrm>
        <a:graphic>
          <a:graphicData uri="http://schemas.openxmlformats.org/drawingml/2006/table">
            <a:tbl>
              <a:tblPr firstRow="1" bandRow="1">
                <a:tableStyleId>{5C22544A-7EE6-4342-B048-85BDC9FD1C3A}</a:tableStyleId>
              </a:tblPr>
              <a:tblGrid>
                <a:gridCol w="3276601"/>
                <a:gridCol w="3429000"/>
                <a:gridCol w="1752600"/>
              </a:tblGrid>
              <a:tr h="370840">
                <a:tc>
                  <a:txBody>
                    <a:bodyPr/>
                    <a:lstStyle/>
                    <a:p>
                      <a:pPr algn="ctr"/>
                      <a:endParaRPr lang="en-US" dirty="0">
                        <a:latin typeface="Arial"/>
                      </a:endParaRPr>
                    </a:p>
                  </a:txBody>
                  <a:tcPr anchor="ctr"/>
                </a:tc>
                <a:tc>
                  <a:txBody>
                    <a:bodyPr/>
                    <a:lstStyle/>
                    <a:p>
                      <a:pPr algn="ctr"/>
                      <a:r>
                        <a:rPr lang="en-US" dirty="0">
                          <a:latin typeface="Arial"/>
                        </a:rPr>
                        <a:t>No. of Exempt</a:t>
                      </a:r>
                    </a:p>
                  </a:txBody>
                  <a:tcPr anchor="ctr"/>
                </a:tc>
                <a:tc>
                  <a:txBody>
                    <a:bodyPr/>
                    <a:lstStyle/>
                    <a:p>
                      <a:pPr algn="ctr"/>
                      <a:r>
                        <a:rPr lang="en-US" dirty="0">
                          <a:latin typeface="Arial"/>
                        </a:rPr>
                        <a:t>Average Suicide-rate</a:t>
                      </a:r>
                    </a:p>
                  </a:txBody>
                  <a:tcPr anchor="ctr"/>
                </a:tc>
              </a:tr>
              <a:tr h="370840">
                <a:tc>
                  <a:txBody>
                    <a:bodyPr/>
                    <a:lstStyle/>
                    <a:p>
                      <a:pPr algn="ctr"/>
                      <a:r>
                        <a:rPr lang="en-US">
                          <a:latin typeface="Arial"/>
                        </a:rPr>
                        <a:t>1st group ( 9 departments)</a:t>
                      </a:r>
                    </a:p>
                  </a:txBody>
                  <a:tcPr anchor="ctr"/>
                </a:tc>
                <a:tc>
                  <a:txBody>
                    <a:bodyPr/>
                    <a:lstStyle/>
                    <a:p>
                      <a:pPr algn="ctr"/>
                      <a:r>
                        <a:rPr lang="en-US" dirty="0">
                          <a:latin typeface="Arial"/>
                        </a:rPr>
                        <a:t>Below 40 per 1,000 examined</a:t>
                      </a:r>
                    </a:p>
                  </a:txBody>
                  <a:tcPr anchor="ctr"/>
                </a:tc>
                <a:tc>
                  <a:txBody>
                    <a:bodyPr/>
                    <a:lstStyle/>
                    <a:p>
                      <a:pPr algn="ctr"/>
                      <a:r>
                        <a:rPr lang="en-US" dirty="0">
                          <a:latin typeface="Arial"/>
                        </a:rPr>
                        <a:t>180</a:t>
                      </a:r>
                    </a:p>
                  </a:txBody>
                  <a:tcPr anchor="ctr"/>
                </a:tc>
              </a:tr>
              <a:tr h="370840">
                <a:tc>
                  <a:txBody>
                    <a:bodyPr/>
                    <a:lstStyle/>
                    <a:p>
                      <a:pPr algn="ctr"/>
                      <a:r>
                        <a:rPr lang="en-US">
                          <a:latin typeface="Arial"/>
                        </a:rPr>
                        <a:t>2nd group ( 8 departments)</a:t>
                      </a:r>
                    </a:p>
                  </a:txBody>
                  <a:tcPr anchor="ctr"/>
                </a:tc>
                <a:tc>
                  <a:txBody>
                    <a:bodyPr/>
                    <a:lstStyle/>
                    <a:p>
                      <a:pPr algn="ctr"/>
                      <a:r>
                        <a:rPr lang="en-US" dirty="0">
                          <a:latin typeface="Arial"/>
                        </a:rPr>
                        <a:t>From 40 to 50</a:t>
                      </a:r>
                    </a:p>
                  </a:txBody>
                  <a:tcPr anchor="ctr"/>
                </a:tc>
                <a:tc>
                  <a:txBody>
                    <a:bodyPr/>
                    <a:lstStyle/>
                    <a:p>
                      <a:pPr algn="ctr"/>
                      <a:r>
                        <a:rPr lang="en-US" dirty="0">
                          <a:latin typeface="Arial"/>
                        </a:rPr>
                        <a:t>249</a:t>
                      </a:r>
                    </a:p>
                  </a:txBody>
                  <a:tcPr anchor="ctr"/>
                </a:tc>
              </a:tr>
              <a:tr h="370840">
                <a:tc>
                  <a:txBody>
                    <a:bodyPr/>
                    <a:lstStyle/>
                    <a:p>
                      <a:pPr algn="ctr"/>
                      <a:r>
                        <a:rPr lang="en-US">
                          <a:latin typeface="Arial"/>
                        </a:rPr>
                        <a:t>3rd group (17 departments)</a:t>
                      </a:r>
                    </a:p>
                  </a:txBody>
                  <a:tcPr anchor="ctr"/>
                </a:tc>
                <a:tc>
                  <a:txBody>
                    <a:bodyPr/>
                    <a:lstStyle/>
                    <a:p>
                      <a:pPr algn="ctr"/>
                      <a:r>
                        <a:rPr lang="en-US" dirty="0">
                          <a:latin typeface="Arial"/>
                        </a:rPr>
                        <a:t>From 50 to 60</a:t>
                      </a:r>
                    </a:p>
                  </a:txBody>
                  <a:tcPr anchor="ctr"/>
                </a:tc>
                <a:tc>
                  <a:txBody>
                    <a:bodyPr/>
                    <a:lstStyle/>
                    <a:p>
                      <a:pPr algn="ctr"/>
                      <a:r>
                        <a:rPr lang="en-US" dirty="0">
                          <a:latin typeface="Arial"/>
                        </a:rPr>
                        <a:t>170</a:t>
                      </a:r>
                    </a:p>
                  </a:txBody>
                  <a:tcPr anchor="ctr"/>
                </a:tc>
              </a:tr>
              <a:tr h="370840">
                <a:tc>
                  <a:txBody>
                    <a:bodyPr/>
                    <a:lstStyle/>
                    <a:p>
                      <a:pPr algn="ctr"/>
                      <a:r>
                        <a:rPr lang="en-US" dirty="0">
                          <a:latin typeface="Arial"/>
                        </a:rPr>
                        <a:t>General average</a:t>
                      </a:r>
                    </a:p>
                  </a:txBody>
                  <a:tcPr anchor="ctr"/>
                </a:tc>
                <a:tc>
                  <a:txBody>
                    <a:bodyPr/>
                    <a:lstStyle/>
                    <a:p>
                      <a:pPr algn="ctr"/>
                      <a:r>
                        <a:rPr lang="en-US">
                          <a:latin typeface="Arial"/>
                        </a:rPr>
                        <a:t>Below 60 per 1,000 examined</a:t>
                      </a:r>
                    </a:p>
                  </a:txBody>
                  <a:tcPr anchor="ctr"/>
                </a:tc>
                <a:tc>
                  <a:txBody>
                    <a:bodyPr/>
                    <a:lstStyle/>
                    <a:p>
                      <a:pPr algn="ctr"/>
                      <a:r>
                        <a:rPr lang="en-US" dirty="0">
                          <a:latin typeface="Arial"/>
                        </a:rPr>
                        <a:t>191</a:t>
                      </a:r>
                    </a:p>
                  </a:txBody>
                  <a:tcPr anchor="ctr"/>
                </a:tc>
              </a:tr>
            </a:tbl>
          </a:graphicData>
        </a:graphic>
      </p:graphicFrame>
      <p:sp>
        <p:nvSpPr>
          <p:cNvPr id="5" name="TextBox 4"/>
          <p:cNvSpPr txBox="1"/>
          <p:nvPr/>
        </p:nvSpPr>
        <p:spPr>
          <a:xfrm>
            <a:off x="381000" y="533400"/>
            <a:ext cx="8382000" cy="369332"/>
          </a:xfrm>
          <a:prstGeom prst="rect">
            <a:avLst/>
          </a:prstGeom>
          <a:noFill/>
        </p:spPr>
        <p:txBody>
          <a:bodyPr wrap="square" rtlCol="0">
            <a:spAutoFit/>
          </a:bodyPr>
          <a:lstStyle/>
          <a:p>
            <a:pPr algn="ctr"/>
            <a:r>
              <a:rPr lang="en-US" dirty="0" smtClean="0"/>
              <a:t>Departments with High Stature</a:t>
            </a:r>
            <a:endParaRPr lang="en-US" dirty="0"/>
          </a:p>
        </p:txBody>
      </p:sp>
      <p:graphicFrame>
        <p:nvGraphicFramePr>
          <p:cNvPr id="6" name="Content Placeholder 3"/>
          <p:cNvGraphicFramePr>
            <a:graphicFrameLocks/>
          </p:cNvGraphicFramePr>
          <p:nvPr/>
        </p:nvGraphicFramePr>
        <p:xfrm>
          <a:off x="304799" y="3657600"/>
          <a:ext cx="8458202" cy="3032760"/>
        </p:xfrm>
        <a:graphic>
          <a:graphicData uri="http://schemas.openxmlformats.org/drawingml/2006/table">
            <a:tbl>
              <a:tblPr firstRow="1" bandRow="1">
                <a:tableStyleId>{5C22544A-7EE6-4342-B048-85BDC9FD1C3A}</a:tableStyleId>
              </a:tblPr>
              <a:tblGrid>
                <a:gridCol w="3276601"/>
                <a:gridCol w="2286000"/>
                <a:gridCol w="1295400"/>
                <a:gridCol w="1600201"/>
              </a:tblGrid>
              <a:tr h="370840">
                <a:tc>
                  <a:txBody>
                    <a:bodyPr/>
                    <a:lstStyle/>
                    <a:p>
                      <a:pPr algn="ctr"/>
                      <a:endParaRPr lang="en-US" dirty="0">
                        <a:latin typeface="Arial"/>
                      </a:endParaRPr>
                    </a:p>
                  </a:txBody>
                  <a:tcPr anchor="ctr"/>
                </a:tc>
                <a:tc>
                  <a:txBody>
                    <a:bodyPr/>
                    <a:lstStyle/>
                    <a:p>
                      <a:pPr algn="ctr"/>
                      <a:endParaRPr lang="en-US" dirty="0">
                        <a:latin typeface="Arial"/>
                      </a:endParaRPr>
                    </a:p>
                  </a:txBody>
                  <a:tcPr anchor="ctr"/>
                </a:tc>
                <a:tc>
                  <a:txBody>
                    <a:bodyPr/>
                    <a:lstStyle/>
                    <a:p>
                      <a:pPr algn="ctr"/>
                      <a:r>
                        <a:rPr lang="en-US" dirty="0">
                          <a:latin typeface="Arial"/>
                        </a:rPr>
                        <a:t>No. of Exempt</a:t>
                      </a:r>
                    </a:p>
                  </a:txBody>
                  <a:tcPr anchor="ctr"/>
                </a:tc>
                <a:tc>
                  <a:txBody>
                    <a:bodyPr/>
                    <a:lstStyle/>
                    <a:p>
                      <a:pPr algn="ctr"/>
                      <a:r>
                        <a:rPr lang="en-US" dirty="0">
                          <a:latin typeface="Arial"/>
                        </a:rPr>
                        <a:t>Average Suicide-rate</a:t>
                      </a:r>
                    </a:p>
                  </a:txBody>
                  <a:tcPr anchor="ctr"/>
                </a:tc>
              </a:tr>
              <a:tr h="370840">
                <a:tc>
                  <a:txBody>
                    <a:bodyPr/>
                    <a:lstStyle/>
                    <a:p>
                      <a:pPr algn="ctr"/>
                      <a:r>
                        <a:rPr lang="en-US" dirty="0">
                          <a:latin typeface="Arial"/>
                        </a:rPr>
                        <a:t>1st group (22 departments)</a:t>
                      </a:r>
                    </a:p>
                  </a:txBody>
                  <a:tcPr anchor="ctr"/>
                </a:tc>
                <a:tc>
                  <a:txBody>
                    <a:bodyPr/>
                    <a:lstStyle/>
                    <a:p>
                      <a:pPr algn="ctr"/>
                      <a:r>
                        <a:rPr lang="en-US" dirty="0">
                          <a:latin typeface="Arial"/>
                        </a:rPr>
                        <a:t>From 60 to 80 per 1,000 examined</a:t>
                      </a:r>
                    </a:p>
                  </a:txBody>
                  <a:tcPr anchor="ctr"/>
                </a:tc>
                <a:tc>
                  <a:txBody>
                    <a:bodyPr/>
                    <a:lstStyle/>
                    <a:p>
                      <a:pPr algn="ctr"/>
                      <a:r>
                        <a:rPr lang="en-US" dirty="0">
                          <a:latin typeface="Arial"/>
                        </a:rPr>
                        <a:t>115</a:t>
                      </a:r>
                    </a:p>
                  </a:txBody>
                  <a:tcPr anchor="ctr"/>
                </a:tc>
                <a:tc>
                  <a:txBody>
                    <a:bodyPr/>
                    <a:lstStyle/>
                    <a:p>
                      <a:pPr algn="ctr"/>
                      <a:r>
                        <a:rPr lang="en-US">
                          <a:latin typeface="Arial"/>
                        </a:rPr>
                        <a:t>(without Seine, 101)</a:t>
                      </a:r>
                    </a:p>
                  </a:txBody>
                  <a:tcPr anchor="ctr"/>
                </a:tc>
              </a:tr>
              <a:tr h="370840">
                <a:tc>
                  <a:txBody>
                    <a:bodyPr/>
                    <a:lstStyle/>
                    <a:p>
                      <a:pPr algn="ctr"/>
                      <a:r>
                        <a:rPr lang="en-US">
                          <a:latin typeface="Arial"/>
                        </a:rPr>
                        <a:t>2nd group (12 departments)</a:t>
                      </a:r>
                    </a:p>
                  </a:txBody>
                  <a:tcPr anchor="ctr"/>
                </a:tc>
                <a:tc>
                  <a:txBody>
                    <a:bodyPr/>
                    <a:lstStyle/>
                    <a:p>
                      <a:pPr algn="ctr"/>
                      <a:r>
                        <a:rPr lang="en-US">
                          <a:latin typeface="Arial"/>
                        </a:rPr>
                        <a:t>From 80 to 100</a:t>
                      </a:r>
                    </a:p>
                  </a:txBody>
                  <a:tcPr anchor="ctr"/>
                </a:tc>
                <a:tc>
                  <a:txBody>
                    <a:bodyPr/>
                    <a:lstStyle/>
                    <a:p>
                      <a:pPr algn="ctr"/>
                      <a:r>
                        <a:rPr lang="en-US" dirty="0">
                          <a:latin typeface="Arial"/>
                        </a:rPr>
                        <a:t>88</a:t>
                      </a:r>
                    </a:p>
                  </a:txBody>
                  <a:tcPr anchor="ctr"/>
                </a:tc>
                <a:tc>
                  <a:txBody>
                    <a:bodyPr/>
                    <a:lstStyle/>
                    <a:p>
                      <a:pPr algn="ctr"/>
                      <a:endParaRPr lang="en-US" dirty="0">
                        <a:latin typeface="Arial"/>
                      </a:endParaRPr>
                    </a:p>
                  </a:txBody>
                  <a:tcPr anchor="ctr"/>
                </a:tc>
              </a:tr>
              <a:tr h="370840">
                <a:tc>
                  <a:txBody>
                    <a:bodyPr/>
                    <a:lstStyle/>
                    <a:p>
                      <a:pPr algn="ctr"/>
                      <a:r>
                        <a:rPr lang="en-US">
                          <a:latin typeface="Arial"/>
                        </a:rPr>
                        <a:t>3rd group (14 departments)</a:t>
                      </a:r>
                    </a:p>
                  </a:txBody>
                  <a:tcPr anchor="ctr"/>
                </a:tc>
                <a:tc>
                  <a:txBody>
                    <a:bodyPr/>
                    <a:lstStyle/>
                    <a:p>
                      <a:pPr algn="ctr"/>
                      <a:r>
                        <a:rPr lang="en-US">
                          <a:latin typeface="Arial"/>
                        </a:rPr>
                        <a:t>Above 100</a:t>
                      </a:r>
                    </a:p>
                  </a:txBody>
                  <a:tcPr anchor="ctr"/>
                </a:tc>
                <a:tc>
                  <a:txBody>
                    <a:bodyPr/>
                    <a:lstStyle/>
                    <a:p>
                      <a:pPr algn="ctr"/>
                      <a:r>
                        <a:rPr lang="en-US" dirty="0">
                          <a:latin typeface="Arial"/>
                        </a:rPr>
                        <a:t>90</a:t>
                      </a:r>
                    </a:p>
                  </a:txBody>
                  <a:tcPr anchor="ctr"/>
                </a:tc>
                <a:tc>
                  <a:txBody>
                    <a:bodyPr/>
                    <a:lstStyle/>
                    <a:p>
                      <a:pPr algn="ctr"/>
                      <a:endParaRPr lang="en-US" dirty="0">
                        <a:latin typeface="Arial"/>
                      </a:endParaRPr>
                    </a:p>
                  </a:txBody>
                  <a:tcPr anchor="ctr"/>
                </a:tc>
              </a:tr>
              <a:tr h="370840">
                <a:tc rowSpan="2">
                  <a:txBody>
                    <a:bodyPr/>
                    <a:lstStyle/>
                    <a:p>
                      <a:pPr algn="ctr"/>
                      <a:r>
                        <a:rPr lang="en-US" dirty="0">
                          <a:latin typeface="Arial"/>
                        </a:rPr>
                        <a:t>General </a:t>
                      </a:r>
                      <a:r>
                        <a:rPr lang="en-US" dirty="0" smtClean="0">
                          <a:latin typeface="Arial"/>
                        </a:rPr>
                        <a:t>average</a:t>
                      </a:r>
                      <a:endParaRPr lang="en-US" dirty="0">
                        <a:latin typeface="Arial"/>
                      </a:endParaRPr>
                    </a:p>
                  </a:txBody>
                  <a:tcPr anchor="ctr"/>
                </a:tc>
                <a:tc rowSpan="2">
                  <a:txBody>
                    <a:bodyPr/>
                    <a:lstStyle/>
                    <a:p>
                      <a:pPr algn="ctr"/>
                      <a:r>
                        <a:rPr lang="en-US" dirty="0">
                          <a:latin typeface="Arial"/>
                        </a:rPr>
                        <a:t>Above 60 per 1,000 </a:t>
                      </a:r>
                      <a:r>
                        <a:rPr lang="en-US" dirty="0" smtClean="0">
                          <a:latin typeface="Arial"/>
                        </a:rPr>
                        <a:t>examined</a:t>
                      </a:r>
                      <a:endParaRPr lang="en-US" dirty="0">
                        <a:latin typeface="Arial"/>
                      </a:endParaRPr>
                    </a:p>
                  </a:txBody>
                  <a:tcPr anchor="ctr"/>
                </a:tc>
                <a:tc>
                  <a:txBody>
                    <a:bodyPr/>
                    <a:lstStyle/>
                    <a:p>
                      <a:pPr algn="ctr"/>
                      <a:r>
                        <a:rPr lang="en-US">
                          <a:latin typeface="Arial"/>
                        </a:rPr>
                        <a:t>103</a:t>
                      </a:r>
                    </a:p>
                  </a:txBody>
                  <a:tcPr anchor="ctr"/>
                </a:tc>
                <a:tc>
                  <a:txBody>
                    <a:bodyPr/>
                    <a:lstStyle/>
                    <a:p>
                      <a:pPr algn="ctr"/>
                      <a:r>
                        <a:rPr lang="en-US" dirty="0">
                          <a:latin typeface="Arial"/>
                        </a:rPr>
                        <a:t>( with Seine)</a:t>
                      </a:r>
                    </a:p>
                  </a:txBody>
                  <a:tcPr anchor="ctr"/>
                </a:tc>
              </a:tr>
              <a:tr h="370840">
                <a:tc vMerge="1">
                  <a:txBody>
                    <a:bodyPr/>
                    <a:lstStyle/>
                    <a:p>
                      <a:pPr algn="l"/>
                      <a:endParaRPr lang="en-US" dirty="0">
                        <a:latin typeface="Arial"/>
                      </a:endParaRPr>
                    </a:p>
                  </a:txBody>
                  <a:tcPr anchor="ctr"/>
                </a:tc>
                <a:tc vMerge="1">
                  <a:txBody>
                    <a:bodyPr/>
                    <a:lstStyle/>
                    <a:p>
                      <a:pPr algn="l"/>
                      <a:endParaRPr lang="en-US" dirty="0">
                        <a:latin typeface="Arial"/>
                      </a:endParaRPr>
                    </a:p>
                  </a:txBody>
                  <a:tcPr anchor="ctr"/>
                </a:tc>
                <a:tc>
                  <a:txBody>
                    <a:bodyPr/>
                    <a:lstStyle/>
                    <a:p>
                      <a:pPr algn="ctr"/>
                      <a:r>
                        <a:rPr lang="en-US">
                          <a:latin typeface="Arial"/>
                        </a:rPr>
                        <a:t>93</a:t>
                      </a:r>
                    </a:p>
                  </a:txBody>
                  <a:tcPr anchor="ctr"/>
                </a:tc>
                <a:tc>
                  <a:txBody>
                    <a:bodyPr/>
                    <a:lstStyle/>
                    <a:p>
                      <a:pPr algn="ctr"/>
                      <a:r>
                        <a:rPr lang="en-US" dirty="0">
                          <a:latin typeface="Arial"/>
                        </a:rPr>
                        <a:t>(without Seine)</a:t>
                      </a:r>
                    </a:p>
                  </a:txBody>
                  <a:tcPr anchor="ctr"/>
                </a:tc>
              </a:tr>
            </a:tbl>
          </a:graphicData>
        </a:graphic>
      </p:graphicFrame>
      <p:sp>
        <p:nvSpPr>
          <p:cNvPr id="7" name="TextBox 6"/>
          <p:cNvSpPr txBox="1"/>
          <p:nvPr/>
        </p:nvSpPr>
        <p:spPr>
          <a:xfrm>
            <a:off x="381000" y="3276600"/>
            <a:ext cx="8382000" cy="369332"/>
          </a:xfrm>
          <a:prstGeom prst="rect">
            <a:avLst/>
          </a:prstGeom>
          <a:noFill/>
        </p:spPr>
        <p:txBody>
          <a:bodyPr wrap="square" rtlCol="0">
            <a:spAutoFit/>
          </a:bodyPr>
          <a:lstStyle/>
          <a:p>
            <a:pPr algn="ctr"/>
            <a:r>
              <a:rPr lang="en-US" dirty="0" smtClean="0"/>
              <a:t>Departments with Low Stature</a:t>
            </a:r>
            <a:endParaRPr lang="en-US" dirty="0"/>
          </a:p>
        </p:txBody>
      </p:sp>
      <p:sp>
        <p:nvSpPr>
          <p:cNvPr id="8" name="Rectangle 7"/>
          <p:cNvSpPr/>
          <p:nvPr/>
        </p:nvSpPr>
        <p:spPr>
          <a:xfrm>
            <a:off x="0" y="2590800"/>
            <a:ext cx="91440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Does height, which he correlates with race, predict suicide?</a:t>
            </a:r>
            <a:endParaRPr lang="en-US" sz="2800" dirty="0"/>
          </a:p>
        </p:txBody>
      </p:sp>
      <p:sp>
        <p:nvSpPr>
          <p:cNvPr id="9" name="Footer Placeholder 8"/>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Heredity</a:t>
            </a:r>
            <a:endParaRPr lang="en-US" dirty="0"/>
          </a:p>
        </p:txBody>
      </p:sp>
      <p:sp>
        <p:nvSpPr>
          <p:cNvPr id="3" name="Content Placeholder 2"/>
          <p:cNvSpPr>
            <a:spLocks noGrp="1"/>
          </p:cNvSpPr>
          <p:nvPr>
            <p:ph sz="quarter" idx="1"/>
          </p:nvPr>
        </p:nvSpPr>
        <p:spPr/>
        <p:txBody>
          <a:bodyPr/>
          <a:lstStyle/>
          <a:p>
            <a:r>
              <a:rPr lang="en-US" dirty="0" smtClean="0"/>
              <a:t>What about a genetic proclivity to suicide?</a:t>
            </a:r>
          </a:p>
          <a:p>
            <a:r>
              <a:rPr lang="en-US" dirty="0" smtClean="0"/>
              <a:t>Why is this problematic?</a:t>
            </a:r>
          </a:p>
          <a:p>
            <a:pPr lvl="1"/>
            <a:r>
              <a:rPr lang="en-US" dirty="0" smtClean="0"/>
              <a:t>And why might Durkheim not have known about how it is problematic?</a:t>
            </a:r>
          </a:p>
          <a:p>
            <a:pPr lvl="2"/>
            <a:r>
              <a:rPr lang="en-US" dirty="0" smtClean="0"/>
              <a:t>It would have to be late onset (e.g., Huntington’s), whatever it is, otherwise it would not get passed on because people would kill themselves before they had reproduced.</a:t>
            </a:r>
          </a:p>
          <a:p>
            <a:pPr lvl="2"/>
            <a:r>
              <a:rPr lang="en-US" dirty="0" smtClean="0"/>
              <a:t>Durkheim would not have known about late onset genetic conditions</a:t>
            </a:r>
          </a:p>
          <a:p>
            <a:r>
              <a:rPr lang="en-US" dirty="0" smtClean="0"/>
              <a:t>Dismisses any possibility of heredity as simply being an issue of “contagion”</a:t>
            </a:r>
          </a:p>
          <a:p>
            <a:pPr lvl="1"/>
            <a:r>
              <a:rPr lang="en-US" dirty="0" smtClean="0"/>
              <a:t>We’ll come back to that…</a:t>
            </a:r>
            <a:endParaRPr lang="en-US" dirty="0"/>
          </a:p>
        </p:txBody>
      </p:sp>
      <p:sp>
        <p:nvSpPr>
          <p:cNvPr id="4" name="Footer Placeholder 3"/>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Heredity</a:t>
            </a:r>
            <a:endParaRPr lang="en-US" dirty="0"/>
          </a:p>
        </p:txBody>
      </p:sp>
      <p:sp>
        <p:nvSpPr>
          <p:cNvPr id="3" name="Content Placeholder 2"/>
          <p:cNvSpPr>
            <a:spLocks noGrp="1"/>
          </p:cNvSpPr>
          <p:nvPr>
            <p:ph sz="quarter" idx="1"/>
          </p:nvPr>
        </p:nvSpPr>
        <p:spPr/>
        <p:txBody>
          <a:bodyPr/>
          <a:lstStyle/>
          <a:p>
            <a:r>
              <a:rPr lang="en-US" dirty="0" smtClean="0"/>
              <a:t>Again, Durkheim is writing when less was known about genetics:</a:t>
            </a:r>
          </a:p>
          <a:p>
            <a:pPr lvl="1"/>
            <a:r>
              <a:rPr lang="en-US" dirty="0" smtClean="0"/>
              <a:t>P. 99 “If there is an organic-psychic determinism of hereditary origin which predestines people to suicide it must have approximately equal effect upon both sexes.  For as suicide by itself is in no sense sexual, there is no reason why inheritance should afflict men rather than women.”</a:t>
            </a:r>
          </a:p>
          <a:p>
            <a:pPr lvl="1"/>
            <a:r>
              <a:rPr lang="en-US" dirty="0" smtClean="0"/>
              <a:t>Actually, sex-linked genetic conditions do exist (e.g., Fragile X)</a:t>
            </a:r>
          </a:p>
          <a:p>
            <a:r>
              <a:rPr lang="en-US" dirty="0" smtClean="0"/>
              <a:t>Durkheim turns to age and suicide data to argue against heredity</a:t>
            </a:r>
            <a:endParaRPr lang="en-US" dirty="0"/>
          </a:p>
        </p:txBody>
      </p:sp>
      <p:sp>
        <p:nvSpPr>
          <p:cNvPr id="4" name="Footer Placeholder 3"/>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Table IX – Suicides at Different Ages (per million of each age)</a:t>
            </a:r>
            <a:endParaRPr lang="en-US" sz="2800" dirty="0"/>
          </a:p>
        </p:txBody>
      </p:sp>
      <p:graphicFrame>
        <p:nvGraphicFramePr>
          <p:cNvPr id="4" name="Content Placeholder 3"/>
          <p:cNvGraphicFramePr>
            <a:graphicFrameLocks noGrp="1"/>
          </p:cNvGraphicFramePr>
          <p:nvPr>
            <p:ph sz="quarter" idx="1"/>
          </p:nvPr>
        </p:nvGraphicFramePr>
        <p:xfrm>
          <a:off x="304799" y="1600200"/>
          <a:ext cx="8534400" cy="4079240"/>
        </p:xfrm>
        <a:graphic>
          <a:graphicData uri="http://schemas.openxmlformats.org/drawingml/2006/table">
            <a:tbl>
              <a:tblPr firstRow="1" bandRow="1">
                <a:tableStyleId>{5C22544A-7EE6-4342-B048-85BDC9FD1C3A}</a:tableStyleId>
              </a:tblPr>
              <a:tblGrid>
                <a:gridCol w="2590801"/>
                <a:gridCol w="1447800"/>
                <a:gridCol w="1600200"/>
                <a:gridCol w="1447800"/>
                <a:gridCol w="1447799"/>
              </a:tblGrid>
              <a:tr h="370840">
                <a:tc>
                  <a:txBody>
                    <a:bodyPr/>
                    <a:lstStyle/>
                    <a:p>
                      <a:pPr algn="l"/>
                      <a:endParaRPr lang="en-US" dirty="0">
                        <a:latin typeface="Arial"/>
                      </a:endParaRPr>
                    </a:p>
                  </a:txBody>
                  <a:tcPr anchor="ctr"/>
                </a:tc>
                <a:tc gridSpan="2">
                  <a:txBody>
                    <a:bodyPr/>
                    <a:lstStyle/>
                    <a:p>
                      <a:pPr algn="ctr"/>
                      <a:r>
                        <a:rPr lang="en-US" dirty="0" smtClean="0">
                          <a:latin typeface="Arial"/>
                        </a:rPr>
                        <a:t>France (1835-44)</a:t>
                      </a:r>
                      <a:endParaRPr lang="en-US" dirty="0">
                        <a:latin typeface="Arial"/>
                      </a:endParaRPr>
                    </a:p>
                  </a:txBody>
                  <a:tcPr anchor="ctr"/>
                </a:tc>
                <a:tc hMerge="1">
                  <a:txBody>
                    <a:bodyPr/>
                    <a:lstStyle/>
                    <a:p>
                      <a:pPr algn="l"/>
                      <a:endParaRPr lang="en-US" dirty="0">
                        <a:latin typeface="Arial"/>
                      </a:endParaRPr>
                    </a:p>
                  </a:txBody>
                  <a:tcPr anchor="ctr"/>
                </a:tc>
                <a:tc gridSpan="2">
                  <a:txBody>
                    <a:bodyPr/>
                    <a:lstStyle/>
                    <a:p>
                      <a:pPr algn="ctr"/>
                      <a:r>
                        <a:rPr lang="en-US" dirty="0" smtClean="0">
                          <a:latin typeface="Arial"/>
                        </a:rPr>
                        <a:t>Prussia (1873-75)</a:t>
                      </a:r>
                      <a:endParaRPr lang="en-US" dirty="0">
                        <a:latin typeface="Arial"/>
                      </a:endParaRPr>
                    </a:p>
                  </a:txBody>
                  <a:tcPr anchor="ctr"/>
                </a:tc>
                <a:tc hMerge="1">
                  <a:txBody>
                    <a:bodyPr/>
                    <a:lstStyle/>
                    <a:p>
                      <a:pPr algn="l"/>
                      <a:endParaRPr lang="en-US" dirty="0">
                        <a:latin typeface="Arial"/>
                      </a:endParaRPr>
                    </a:p>
                  </a:txBody>
                  <a:tcPr anchor="ctr"/>
                </a:tc>
              </a:tr>
              <a:tr h="370840">
                <a:tc>
                  <a:txBody>
                    <a:bodyPr/>
                    <a:lstStyle/>
                    <a:p>
                      <a:pPr algn="l"/>
                      <a:endParaRPr lang="en-US" dirty="0">
                        <a:latin typeface="Arial"/>
                      </a:endParaRPr>
                    </a:p>
                  </a:txBody>
                  <a:tcPr anchor="ctr"/>
                </a:tc>
                <a:tc>
                  <a:txBody>
                    <a:bodyPr/>
                    <a:lstStyle/>
                    <a:p>
                      <a:pPr algn="ctr"/>
                      <a:r>
                        <a:rPr lang="en-US" dirty="0">
                          <a:latin typeface="Arial"/>
                        </a:rPr>
                        <a:t>Men</a:t>
                      </a:r>
                    </a:p>
                  </a:txBody>
                  <a:tcPr anchor="ctr"/>
                </a:tc>
                <a:tc>
                  <a:txBody>
                    <a:bodyPr/>
                    <a:lstStyle/>
                    <a:p>
                      <a:pPr algn="ctr"/>
                      <a:r>
                        <a:rPr lang="en-US" dirty="0">
                          <a:latin typeface="Arial"/>
                        </a:rPr>
                        <a:t>Women</a:t>
                      </a:r>
                    </a:p>
                  </a:txBody>
                  <a:tcPr anchor="ctr"/>
                </a:tc>
                <a:tc>
                  <a:txBody>
                    <a:bodyPr/>
                    <a:lstStyle/>
                    <a:p>
                      <a:pPr algn="ctr"/>
                      <a:r>
                        <a:rPr lang="en-US">
                          <a:latin typeface="Arial"/>
                        </a:rPr>
                        <a:t>Men</a:t>
                      </a:r>
                    </a:p>
                  </a:txBody>
                  <a:tcPr anchor="ctr"/>
                </a:tc>
                <a:tc>
                  <a:txBody>
                    <a:bodyPr/>
                    <a:lstStyle/>
                    <a:p>
                      <a:pPr algn="ctr"/>
                      <a:r>
                        <a:rPr lang="en-US">
                          <a:latin typeface="Arial"/>
                        </a:rPr>
                        <a:t>Women</a:t>
                      </a: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a:rPr>
                        <a:t>Below 16 </a:t>
                      </a:r>
                      <a:r>
                        <a:rPr lang="en-US" dirty="0">
                          <a:latin typeface="Arial"/>
                        </a:rPr>
                        <a:t>years</a:t>
                      </a:r>
                    </a:p>
                  </a:txBody>
                  <a:tcPr anchor="ctr"/>
                </a:tc>
                <a:tc>
                  <a:txBody>
                    <a:bodyPr/>
                    <a:lstStyle/>
                    <a:p>
                      <a:pPr algn="ctr"/>
                      <a:r>
                        <a:rPr lang="en-US" dirty="0">
                          <a:latin typeface="Arial"/>
                        </a:rPr>
                        <a:t>2.2</a:t>
                      </a:r>
                    </a:p>
                  </a:txBody>
                  <a:tcPr anchor="ctr"/>
                </a:tc>
                <a:tc>
                  <a:txBody>
                    <a:bodyPr/>
                    <a:lstStyle/>
                    <a:p>
                      <a:pPr algn="ctr"/>
                      <a:r>
                        <a:rPr lang="en-US" dirty="0">
                          <a:latin typeface="Arial"/>
                        </a:rPr>
                        <a:t>1.2</a:t>
                      </a:r>
                    </a:p>
                  </a:txBody>
                  <a:tcPr anchor="ctr"/>
                </a:tc>
                <a:tc>
                  <a:txBody>
                    <a:bodyPr/>
                    <a:lstStyle/>
                    <a:p>
                      <a:pPr algn="ctr"/>
                      <a:r>
                        <a:rPr lang="en-US" dirty="0">
                          <a:latin typeface="Arial"/>
                        </a:rPr>
                        <a:t>10.5</a:t>
                      </a:r>
                    </a:p>
                  </a:txBody>
                  <a:tcPr anchor="ctr"/>
                </a:tc>
                <a:tc>
                  <a:txBody>
                    <a:bodyPr/>
                    <a:lstStyle/>
                    <a:p>
                      <a:pPr algn="ctr"/>
                      <a:r>
                        <a:rPr lang="en-US" dirty="0">
                          <a:latin typeface="Arial"/>
                        </a:rPr>
                        <a:t>3.2</a:t>
                      </a:r>
                    </a:p>
                  </a:txBody>
                  <a:tcPr anchor="ctr"/>
                </a:tc>
              </a:tr>
              <a:tr h="370840">
                <a:tc>
                  <a:txBody>
                    <a:bodyPr/>
                    <a:lstStyle/>
                    <a:p>
                      <a:pPr algn="l"/>
                      <a:r>
                        <a:rPr lang="en-US">
                          <a:latin typeface="Arial"/>
                        </a:rPr>
                        <a:t>16 to 20</a:t>
                      </a:r>
                    </a:p>
                  </a:txBody>
                  <a:tcPr anchor="ctr"/>
                </a:tc>
                <a:tc>
                  <a:txBody>
                    <a:bodyPr/>
                    <a:lstStyle/>
                    <a:p>
                      <a:pPr algn="ctr"/>
                      <a:r>
                        <a:rPr lang="en-US" dirty="0">
                          <a:latin typeface="Arial"/>
                        </a:rPr>
                        <a:t>56.5</a:t>
                      </a:r>
                    </a:p>
                  </a:txBody>
                  <a:tcPr anchor="ctr"/>
                </a:tc>
                <a:tc>
                  <a:txBody>
                    <a:bodyPr/>
                    <a:lstStyle/>
                    <a:p>
                      <a:pPr algn="ctr"/>
                      <a:r>
                        <a:rPr lang="en-US" dirty="0">
                          <a:latin typeface="Arial"/>
                        </a:rPr>
                        <a:t>31.7</a:t>
                      </a:r>
                    </a:p>
                  </a:txBody>
                  <a:tcPr anchor="ctr"/>
                </a:tc>
                <a:tc>
                  <a:txBody>
                    <a:bodyPr/>
                    <a:lstStyle/>
                    <a:p>
                      <a:pPr algn="ctr"/>
                      <a:r>
                        <a:rPr lang="en-US">
                          <a:latin typeface="Arial"/>
                        </a:rPr>
                        <a:t>122.0</a:t>
                      </a:r>
                    </a:p>
                  </a:txBody>
                  <a:tcPr anchor="ctr"/>
                </a:tc>
                <a:tc>
                  <a:txBody>
                    <a:bodyPr/>
                    <a:lstStyle/>
                    <a:p>
                      <a:pPr algn="ctr"/>
                      <a:r>
                        <a:rPr lang="en-US">
                          <a:latin typeface="Arial"/>
                        </a:rPr>
                        <a:t>50.3</a:t>
                      </a:r>
                    </a:p>
                  </a:txBody>
                  <a:tcPr anchor="ctr"/>
                </a:tc>
              </a:tr>
              <a:tr h="370840">
                <a:tc>
                  <a:txBody>
                    <a:bodyPr/>
                    <a:lstStyle/>
                    <a:p>
                      <a:pPr algn="l"/>
                      <a:r>
                        <a:rPr lang="en-US">
                          <a:latin typeface="Arial"/>
                        </a:rPr>
                        <a:t>20 to 30</a:t>
                      </a:r>
                    </a:p>
                  </a:txBody>
                  <a:tcPr anchor="ctr"/>
                </a:tc>
                <a:tc>
                  <a:txBody>
                    <a:bodyPr/>
                    <a:lstStyle/>
                    <a:p>
                      <a:pPr algn="ctr"/>
                      <a:r>
                        <a:rPr lang="en-US" dirty="0">
                          <a:latin typeface="Arial"/>
                        </a:rPr>
                        <a:t>130.5</a:t>
                      </a:r>
                    </a:p>
                  </a:txBody>
                  <a:tcPr anchor="ctr"/>
                </a:tc>
                <a:tc>
                  <a:txBody>
                    <a:bodyPr/>
                    <a:lstStyle/>
                    <a:p>
                      <a:pPr algn="ctr"/>
                      <a:r>
                        <a:rPr lang="en-US">
                          <a:latin typeface="Arial"/>
                        </a:rPr>
                        <a:t>44.5</a:t>
                      </a:r>
                    </a:p>
                  </a:txBody>
                  <a:tcPr anchor="ctr"/>
                </a:tc>
                <a:tc>
                  <a:txBody>
                    <a:bodyPr/>
                    <a:lstStyle/>
                    <a:p>
                      <a:pPr algn="ctr"/>
                      <a:r>
                        <a:rPr lang="en-US" dirty="0">
                          <a:latin typeface="Arial"/>
                        </a:rPr>
                        <a:t>231.1</a:t>
                      </a:r>
                    </a:p>
                  </a:txBody>
                  <a:tcPr anchor="ctr"/>
                </a:tc>
                <a:tc>
                  <a:txBody>
                    <a:bodyPr/>
                    <a:lstStyle/>
                    <a:p>
                      <a:pPr algn="ctr"/>
                      <a:r>
                        <a:rPr lang="en-US">
                          <a:latin typeface="Arial"/>
                        </a:rPr>
                        <a:t>60.8</a:t>
                      </a:r>
                    </a:p>
                  </a:txBody>
                  <a:tcPr anchor="ctr"/>
                </a:tc>
              </a:tr>
              <a:tr h="370840">
                <a:tc>
                  <a:txBody>
                    <a:bodyPr/>
                    <a:lstStyle/>
                    <a:p>
                      <a:pPr algn="l"/>
                      <a:r>
                        <a:rPr lang="en-US">
                          <a:latin typeface="Arial"/>
                        </a:rPr>
                        <a:t>30 to 40</a:t>
                      </a:r>
                    </a:p>
                  </a:txBody>
                  <a:tcPr anchor="ctr"/>
                </a:tc>
                <a:tc>
                  <a:txBody>
                    <a:bodyPr/>
                    <a:lstStyle/>
                    <a:p>
                      <a:pPr algn="ctr"/>
                      <a:r>
                        <a:rPr lang="en-US" dirty="0">
                          <a:latin typeface="Arial"/>
                        </a:rPr>
                        <a:t>155.6</a:t>
                      </a:r>
                    </a:p>
                  </a:txBody>
                  <a:tcPr anchor="ctr"/>
                </a:tc>
                <a:tc>
                  <a:txBody>
                    <a:bodyPr/>
                    <a:lstStyle/>
                    <a:p>
                      <a:pPr algn="ctr"/>
                      <a:r>
                        <a:rPr lang="en-US">
                          <a:latin typeface="Arial"/>
                        </a:rPr>
                        <a:t>44.0</a:t>
                      </a:r>
                    </a:p>
                  </a:txBody>
                  <a:tcPr anchor="ctr"/>
                </a:tc>
                <a:tc>
                  <a:txBody>
                    <a:bodyPr/>
                    <a:lstStyle/>
                    <a:p>
                      <a:pPr algn="ctr"/>
                      <a:r>
                        <a:rPr lang="en-US" dirty="0">
                          <a:latin typeface="Arial"/>
                        </a:rPr>
                        <a:t>235.1</a:t>
                      </a:r>
                    </a:p>
                  </a:txBody>
                  <a:tcPr anchor="ctr"/>
                </a:tc>
                <a:tc>
                  <a:txBody>
                    <a:bodyPr/>
                    <a:lstStyle/>
                    <a:p>
                      <a:pPr algn="ctr"/>
                      <a:r>
                        <a:rPr lang="en-US">
                          <a:latin typeface="Arial"/>
                        </a:rPr>
                        <a:t>55.6</a:t>
                      </a:r>
                    </a:p>
                  </a:txBody>
                  <a:tcPr anchor="ctr"/>
                </a:tc>
              </a:tr>
              <a:tr h="370840">
                <a:tc>
                  <a:txBody>
                    <a:bodyPr/>
                    <a:lstStyle/>
                    <a:p>
                      <a:pPr algn="l"/>
                      <a:r>
                        <a:rPr lang="en-US">
                          <a:latin typeface="Arial"/>
                        </a:rPr>
                        <a:t>40 to 50</a:t>
                      </a:r>
                    </a:p>
                  </a:txBody>
                  <a:tcPr anchor="ctr"/>
                </a:tc>
                <a:tc>
                  <a:txBody>
                    <a:bodyPr/>
                    <a:lstStyle/>
                    <a:p>
                      <a:pPr algn="ctr"/>
                      <a:r>
                        <a:rPr lang="en-US" dirty="0">
                          <a:latin typeface="Arial"/>
                        </a:rPr>
                        <a:t>204.7</a:t>
                      </a:r>
                    </a:p>
                  </a:txBody>
                  <a:tcPr anchor="ctr"/>
                </a:tc>
                <a:tc>
                  <a:txBody>
                    <a:bodyPr/>
                    <a:lstStyle/>
                    <a:p>
                      <a:pPr algn="ctr"/>
                      <a:r>
                        <a:rPr lang="en-US" dirty="0">
                          <a:latin typeface="Arial"/>
                        </a:rPr>
                        <a:t>64.7</a:t>
                      </a:r>
                    </a:p>
                  </a:txBody>
                  <a:tcPr anchor="ctr"/>
                </a:tc>
                <a:tc>
                  <a:txBody>
                    <a:bodyPr/>
                    <a:lstStyle/>
                    <a:p>
                      <a:pPr algn="ctr"/>
                      <a:r>
                        <a:rPr lang="en-US" dirty="0">
                          <a:latin typeface="Arial"/>
                        </a:rPr>
                        <a:t>347.0</a:t>
                      </a:r>
                    </a:p>
                  </a:txBody>
                  <a:tcPr anchor="ctr"/>
                </a:tc>
                <a:tc>
                  <a:txBody>
                    <a:bodyPr/>
                    <a:lstStyle/>
                    <a:p>
                      <a:pPr algn="ctr"/>
                      <a:r>
                        <a:rPr lang="en-US">
                          <a:latin typeface="Arial"/>
                        </a:rPr>
                        <a:t>61.6</a:t>
                      </a:r>
                    </a:p>
                  </a:txBody>
                  <a:tcPr anchor="ctr"/>
                </a:tc>
              </a:tr>
              <a:tr h="370840">
                <a:tc>
                  <a:txBody>
                    <a:bodyPr/>
                    <a:lstStyle/>
                    <a:p>
                      <a:pPr algn="l"/>
                      <a:r>
                        <a:rPr lang="en-US">
                          <a:latin typeface="Arial"/>
                        </a:rPr>
                        <a:t>50 to 60</a:t>
                      </a:r>
                    </a:p>
                  </a:txBody>
                  <a:tcPr anchor="ctr"/>
                </a:tc>
                <a:tc>
                  <a:txBody>
                    <a:bodyPr/>
                    <a:lstStyle/>
                    <a:p>
                      <a:pPr algn="ctr"/>
                      <a:r>
                        <a:rPr lang="en-US">
                          <a:latin typeface="Arial"/>
                        </a:rPr>
                        <a:t>217.9</a:t>
                      </a:r>
                    </a:p>
                  </a:txBody>
                  <a:tcPr anchor="ctr"/>
                </a:tc>
                <a:tc>
                  <a:txBody>
                    <a:bodyPr/>
                    <a:lstStyle/>
                    <a:p>
                      <a:pPr algn="ctr"/>
                      <a:r>
                        <a:rPr lang="en-US" dirty="0">
                          <a:latin typeface="Arial"/>
                        </a:rPr>
                        <a:t>74.8</a:t>
                      </a:r>
                    </a:p>
                  </a:txBody>
                  <a:tcPr anchor="ctr"/>
                </a:tc>
                <a:tc>
                  <a:txBody>
                    <a:bodyPr/>
                    <a:lstStyle/>
                    <a:p>
                      <a:pPr algn="ctr"/>
                      <a:endParaRPr lang="en-US" dirty="0">
                        <a:latin typeface="Arial"/>
                      </a:endParaRPr>
                    </a:p>
                  </a:txBody>
                  <a:tcPr anchor="ctr"/>
                </a:tc>
                <a:tc>
                  <a:txBody>
                    <a:bodyPr/>
                    <a:lstStyle/>
                    <a:p>
                      <a:pPr algn="ctr"/>
                      <a:endParaRPr lang="en-US" dirty="0">
                        <a:latin typeface="Arial"/>
                      </a:endParaRPr>
                    </a:p>
                  </a:txBody>
                  <a:tcPr anchor="ctr"/>
                </a:tc>
              </a:tr>
              <a:tr h="370840">
                <a:tc>
                  <a:txBody>
                    <a:bodyPr/>
                    <a:lstStyle/>
                    <a:p>
                      <a:pPr algn="l"/>
                      <a:r>
                        <a:rPr lang="en-US">
                          <a:latin typeface="Arial"/>
                        </a:rPr>
                        <a:t>60 to 70</a:t>
                      </a:r>
                    </a:p>
                  </a:txBody>
                  <a:tcPr anchor="ctr"/>
                </a:tc>
                <a:tc>
                  <a:txBody>
                    <a:bodyPr/>
                    <a:lstStyle/>
                    <a:p>
                      <a:pPr algn="ctr"/>
                      <a:r>
                        <a:rPr lang="en-US">
                          <a:latin typeface="Arial"/>
                        </a:rPr>
                        <a:t>274.2</a:t>
                      </a:r>
                    </a:p>
                  </a:txBody>
                  <a:tcPr anchor="ctr"/>
                </a:tc>
                <a:tc>
                  <a:txBody>
                    <a:bodyPr/>
                    <a:lstStyle/>
                    <a:p>
                      <a:pPr algn="ctr"/>
                      <a:r>
                        <a:rPr lang="en-US" dirty="0">
                          <a:latin typeface="Arial"/>
                        </a:rPr>
                        <a:t>83.7</a:t>
                      </a:r>
                    </a:p>
                  </a:txBody>
                  <a:tcPr anchor="ctr"/>
                </a:tc>
                <a:tc>
                  <a:txBody>
                    <a:bodyPr/>
                    <a:lstStyle/>
                    <a:p>
                      <a:pPr algn="ctr"/>
                      <a:endParaRPr lang="en-US" dirty="0">
                        <a:latin typeface="Arial"/>
                      </a:endParaRPr>
                    </a:p>
                  </a:txBody>
                  <a:tcPr anchor="ctr"/>
                </a:tc>
                <a:tc>
                  <a:txBody>
                    <a:bodyPr/>
                    <a:lstStyle/>
                    <a:p>
                      <a:pPr algn="ctr"/>
                      <a:endParaRPr lang="en-US" dirty="0">
                        <a:latin typeface="Arial"/>
                      </a:endParaRPr>
                    </a:p>
                  </a:txBody>
                  <a:tcPr anchor="ctr"/>
                </a:tc>
              </a:tr>
              <a:tr h="370840">
                <a:tc>
                  <a:txBody>
                    <a:bodyPr/>
                    <a:lstStyle/>
                    <a:p>
                      <a:pPr algn="l"/>
                      <a:r>
                        <a:rPr lang="en-US">
                          <a:latin typeface="Arial"/>
                        </a:rPr>
                        <a:t>70 to 80</a:t>
                      </a:r>
                    </a:p>
                  </a:txBody>
                  <a:tcPr anchor="ctr"/>
                </a:tc>
                <a:tc>
                  <a:txBody>
                    <a:bodyPr/>
                    <a:lstStyle/>
                    <a:p>
                      <a:pPr algn="ctr"/>
                      <a:r>
                        <a:rPr lang="en-US">
                          <a:latin typeface="Arial"/>
                        </a:rPr>
                        <a:t>317.3</a:t>
                      </a:r>
                    </a:p>
                  </a:txBody>
                  <a:tcPr anchor="ctr"/>
                </a:tc>
                <a:tc>
                  <a:txBody>
                    <a:bodyPr/>
                    <a:lstStyle/>
                    <a:p>
                      <a:pPr algn="ctr"/>
                      <a:r>
                        <a:rPr lang="en-US" dirty="0">
                          <a:latin typeface="Arial"/>
                        </a:rPr>
                        <a:t>91.8</a:t>
                      </a:r>
                    </a:p>
                  </a:txBody>
                  <a:tcPr anchor="ctr"/>
                </a:tc>
                <a:tc>
                  <a:txBody>
                    <a:bodyPr/>
                    <a:lstStyle/>
                    <a:p>
                      <a:pPr algn="ctr"/>
                      <a:r>
                        <a:rPr lang="en-US" dirty="0">
                          <a:latin typeface="Arial"/>
                        </a:rPr>
                        <a:t>529.0</a:t>
                      </a:r>
                    </a:p>
                  </a:txBody>
                  <a:tcPr anchor="ctr"/>
                </a:tc>
                <a:tc>
                  <a:txBody>
                    <a:bodyPr/>
                    <a:lstStyle/>
                    <a:p>
                      <a:pPr algn="ctr"/>
                      <a:r>
                        <a:rPr lang="en-US" dirty="0">
                          <a:latin typeface="Arial"/>
                        </a:rPr>
                        <a:t>113.9</a:t>
                      </a:r>
                    </a:p>
                  </a:txBody>
                  <a:tcPr anchor="ctr"/>
                </a:tc>
              </a:tr>
              <a:tr h="370840">
                <a:tc>
                  <a:txBody>
                    <a:bodyPr/>
                    <a:lstStyle/>
                    <a:p>
                      <a:pPr algn="l"/>
                      <a:r>
                        <a:rPr lang="en-US" dirty="0">
                          <a:latin typeface="Arial"/>
                        </a:rPr>
                        <a:t>Above</a:t>
                      </a:r>
                    </a:p>
                  </a:txBody>
                  <a:tcPr anchor="ctr"/>
                </a:tc>
                <a:tc>
                  <a:txBody>
                    <a:bodyPr/>
                    <a:lstStyle/>
                    <a:p>
                      <a:pPr algn="ctr"/>
                      <a:r>
                        <a:rPr lang="en-US">
                          <a:latin typeface="Arial"/>
                        </a:rPr>
                        <a:t>345.1</a:t>
                      </a:r>
                    </a:p>
                  </a:txBody>
                  <a:tcPr anchor="ctr"/>
                </a:tc>
                <a:tc>
                  <a:txBody>
                    <a:bodyPr/>
                    <a:lstStyle/>
                    <a:p>
                      <a:pPr algn="ctr"/>
                      <a:r>
                        <a:rPr lang="en-US" dirty="0">
                          <a:latin typeface="Arial"/>
                        </a:rPr>
                        <a:t>81.4</a:t>
                      </a:r>
                    </a:p>
                  </a:txBody>
                  <a:tcPr anchor="ctr"/>
                </a:tc>
                <a:tc>
                  <a:txBody>
                    <a:bodyPr/>
                    <a:lstStyle/>
                    <a:p>
                      <a:pPr algn="ctr"/>
                      <a:endParaRPr lang="en-US" dirty="0">
                        <a:latin typeface="Arial"/>
                      </a:endParaRPr>
                    </a:p>
                  </a:txBody>
                  <a:tcPr anchor="ctr"/>
                </a:tc>
                <a:tc>
                  <a:txBody>
                    <a:bodyPr/>
                    <a:lstStyle/>
                    <a:p>
                      <a:pPr algn="ctr"/>
                      <a:endParaRPr lang="en-US" dirty="0">
                        <a:latin typeface="Arial"/>
                      </a:endParaRPr>
                    </a:p>
                  </a:txBody>
                  <a:tcPr anchor="ctr"/>
                </a:tc>
              </a:tr>
            </a:tbl>
          </a:graphicData>
        </a:graphic>
      </p:graphicFrame>
      <p:sp>
        <p:nvSpPr>
          <p:cNvPr id="5" name="Footer Placeholder 4"/>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Psychology vs. Sociology</a:t>
            </a:r>
            <a:endParaRPr lang="en-US" dirty="0"/>
          </a:p>
        </p:txBody>
      </p:sp>
      <p:sp>
        <p:nvSpPr>
          <p:cNvPr id="3" name="Content Placeholder 2"/>
          <p:cNvSpPr>
            <a:spLocks noGrp="1"/>
          </p:cNvSpPr>
          <p:nvPr>
            <p:ph sz="quarter" idx="1"/>
          </p:nvPr>
        </p:nvSpPr>
        <p:spPr/>
        <p:txBody>
          <a:bodyPr/>
          <a:lstStyle/>
          <a:p>
            <a:r>
              <a:rPr lang="en-US" dirty="0" smtClean="0"/>
              <a:t>Intriguing question to start this discussion:</a:t>
            </a:r>
          </a:p>
          <a:p>
            <a:pPr lvl="1"/>
            <a:r>
              <a:rPr lang="en-US" dirty="0" smtClean="0"/>
              <a:t>But isn’t suicide a psychological problem?</a:t>
            </a:r>
          </a:p>
          <a:p>
            <a:pPr lvl="2"/>
            <a:r>
              <a:rPr lang="en-US" dirty="0" smtClean="0"/>
              <a:t>If it were purely psychological, would rates be constant from year to year yet vary from society to society?</a:t>
            </a:r>
          </a:p>
          <a:p>
            <a:pPr lvl="1"/>
            <a:r>
              <a:rPr lang="en-US" dirty="0" smtClean="0"/>
              <a:t>It’s both psychological and sociological</a:t>
            </a:r>
          </a:p>
          <a:p>
            <a:endParaRPr lang="en-US" dirty="0"/>
          </a:p>
        </p:txBody>
      </p:sp>
      <p:sp>
        <p:nvSpPr>
          <p:cNvPr id="4" name="Footer Placeholder 3"/>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Table IX – Suicides at Different Ages (per million of each age)</a:t>
            </a:r>
            <a:endParaRPr lang="en-US" sz="2800" dirty="0"/>
          </a:p>
        </p:txBody>
      </p:sp>
      <p:graphicFrame>
        <p:nvGraphicFramePr>
          <p:cNvPr id="4" name="Content Placeholder 3"/>
          <p:cNvGraphicFramePr>
            <a:graphicFrameLocks noGrp="1"/>
          </p:cNvGraphicFramePr>
          <p:nvPr>
            <p:ph sz="quarter" idx="1"/>
          </p:nvPr>
        </p:nvGraphicFramePr>
        <p:xfrm>
          <a:off x="304799" y="1600200"/>
          <a:ext cx="8534403" cy="4617720"/>
        </p:xfrm>
        <a:graphic>
          <a:graphicData uri="http://schemas.openxmlformats.org/drawingml/2006/table">
            <a:tbl>
              <a:tblPr firstRow="1" bandRow="1">
                <a:tableStyleId>{5C22544A-7EE6-4342-B048-85BDC9FD1C3A}</a:tableStyleId>
              </a:tblPr>
              <a:tblGrid>
                <a:gridCol w="2057401"/>
                <a:gridCol w="1219200"/>
                <a:gridCol w="1295400"/>
                <a:gridCol w="990600"/>
                <a:gridCol w="1219200"/>
                <a:gridCol w="1752602"/>
              </a:tblGrid>
              <a:tr h="370840">
                <a:tc>
                  <a:txBody>
                    <a:bodyPr/>
                    <a:lstStyle/>
                    <a:p>
                      <a:pPr algn="l"/>
                      <a:endParaRPr lang="en-US" dirty="0">
                        <a:latin typeface="Arial"/>
                      </a:endParaRPr>
                    </a:p>
                  </a:txBody>
                  <a:tcPr anchor="ctr"/>
                </a:tc>
                <a:tc gridSpan="2">
                  <a:txBody>
                    <a:bodyPr/>
                    <a:lstStyle/>
                    <a:p>
                      <a:pPr algn="ctr"/>
                      <a:r>
                        <a:rPr lang="en-US" dirty="0" smtClean="0">
                          <a:latin typeface="Arial"/>
                        </a:rPr>
                        <a:t>Saxony (1847-58)</a:t>
                      </a:r>
                      <a:endParaRPr lang="en-US" dirty="0">
                        <a:latin typeface="Arial"/>
                      </a:endParaRPr>
                    </a:p>
                  </a:txBody>
                  <a:tcPr anchor="ctr"/>
                </a:tc>
                <a:tc hMerge="1">
                  <a:txBody>
                    <a:bodyPr/>
                    <a:lstStyle/>
                    <a:p>
                      <a:pPr algn="l"/>
                      <a:endParaRPr lang="en-US" dirty="0">
                        <a:latin typeface="Arial"/>
                      </a:endParaRPr>
                    </a:p>
                  </a:txBody>
                  <a:tcPr anchor="ctr"/>
                </a:tc>
                <a:tc gridSpan="2">
                  <a:txBody>
                    <a:bodyPr/>
                    <a:lstStyle/>
                    <a:p>
                      <a:pPr algn="ctr"/>
                      <a:r>
                        <a:rPr lang="en-US" dirty="0" smtClean="0">
                          <a:latin typeface="Arial"/>
                        </a:rPr>
                        <a:t>Italy (1872-76)</a:t>
                      </a:r>
                      <a:endParaRPr lang="en-US" dirty="0">
                        <a:latin typeface="Arial"/>
                      </a:endParaRPr>
                    </a:p>
                  </a:txBody>
                  <a:tcPr anchor="ctr"/>
                </a:tc>
                <a:tc hMerge="1">
                  <a:txBody>
                    <a:bodyPr/>
                    <a:lstStyle/>
                    <a:p>
                      <a:pPr algn="l"/>
                      <a:endParaRPr lang="en-US" dirty="0">
                        <a:latin typeface="Arial"/>
                      </a:endParaRPr>
                    </a:p>
                  </a:txBody>
                  <a:tcPr anchor="ctr"/>
                </a:tc>
                <a:tc>
                  <a:txBody>
                    <a:bodyPr/>
                    <a:lstStyle/>
                    <a:p>
                      <a:pPr algn="ctr"/>
                      <a:r>
                        <a:rPr lang="en-US" dirty="0" smtClean="0">
                          <a:latin typeface="Arial"/>
                        </a:rPr>
                        <a:t>Denmark </a:t>
                      </a:r>
                      <a:br>
                        <a:rPr lang="en-US" dirty="0" smtClean="0">
                          <a:latin typeface="Arial"/>
                        </a:rPr>
                      </a:br>
                      <a:r>
                        <a:rPr lang="en-US" dirty="0" smtClean="0">
                          <a:latin typeface="Arial"/>
                        </a:rPr>
                        <a:t>(1845-56)</a:t>
                      </a:r>
                      <a:endParaRPr lang="en-US" dirty="0">
                        <a:latin typeface="Arial"/>
                      </a:endParaRPr>
                    </a:p>
                  </a:txBody>
                  <a:tcPr anchor="ctr"/>
                </a:tc>
              </a:tr>
              <a:tr h="370840">
                <a:tc>
                  <a:txBody>
                    <a:bodyPr/>
                    <a:lstStyle/>
                    <a:p>
                      <a:pPr algn="l"/>
                      <a:r>
                        <a:rPr lang="en-US" dirty="0">
                          <a:latin typeface="Arial"/>
                        </a:rPr>
                        <a:t/>
                      </a:r>
                      <a:br>
                        <a:rPr lang="en-US" dirty="0">
                          <a:latin typeface="Arial"/>
                        </a:rPr>
                      </a:br>
                      <a:endParaRPr lang="en-US" dirty="0">
                        <a:latin typeface="Arial"/>
                      </a:endParaRPr>
                    </a:p>
                  </a:txBody>
                  <a:tcPr anchor="ctr"/>
                </a:tc>
                <a:tc>
                  <a:txBody>
                    <a:bodyPr/>
                    <a:lstStyle/>
                    <a:p>
                      <a:pPr algn="ctr"/>
                      <a:r>
                        <a:rPr lang="en-US" dirty="0">
                          <a:latin typeface="Arial"/>
                        </a:rPr>
                        <a:t>Men</a:t>
                      </a:r>
                    </a:p>
                  </a:txBody>
                  <a:tcPr anchor="ctr"/>
                </a:tc>
                <a:tc>
                  <a:txBody>
                    <a:bodyPr/>
                    <a:lstStyle/>
                    <a:p>
                      <a:pPr algn="ctr"/>
                      <a:r>
                        <a:rPr lang="en-US" dirty="0">
                          <a:latin typeface="Arial"/>
                        </a:rPr>
                        <a:t>Women</a:t>
                      </a:r>
                    </a:p>
                  </a:txBody>
                  <a:tcPr anchor="ctr"/>
                </a:tc>
                <a:tc>
                  <a:txBody>
                    <a:bodyPr/>
                    <a:lstStyle/>
                    <a:p>
                      <a:pPr algn="ctr"/>
                      <a:r>
                        <a:rPr lang="en-US" dirty="0">
                          <a:latin typeface="Arial"/>
                        </a:rPr>
                        <a:t>Men</a:t>
                      </a:r>
                    </a:p>
                  </a:txBody>
                  <a:tcPr anchor="ctr"/>
                </a:tc>
                <a:tc>
                  <a:txBody>
                    <a:bodyPr/>
                    <a:lstStyle/>
                    <a:p>
                      <a:pPr algn="ctr"/>
                      <a:r>
                        <a:rPr lang="en-US">
                          <a:latin typeface="Arial"/>
                        </a:rPr>
                        <a:t>Women</a:t>
                      </a:r>
                    </a:p>
                  </a:txBody>
                  <a:tcPr anchor="ctr"/>
                </a:tc>
                <a:tc>
                  <a:txBody>
                    <a:bodyPr/>
                    <a:lstStyle/>
                    <a:p>
                      <a:pPr algn="ctr"/>
                      <a:r>
                        <a:rPr lang="en-US" dirty="0" smtClean="0">
                          <a:latin typeface="Arial"/>
                        </a:rPr>
                        <a:t>Men &amp; Women Combined</a:t>
                      </a:r>
                      <a:endParaRPr lang="en-US" dirty="0">
                        <a:latin typeface="Arial"/>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a:rPr>
                        <a:t>Below 16 </a:t>
                      </a:r>
                      <a:r>
                        <a:rPr lang="en-US" dirty="0">
                          <a:latin typeface="Arial"/>
                        </a:rPr>
                        <a:t>years</a:t>
                      </a:r>
                    </a:p>
                  </a:txBody>
                  <a:tcPr anchor="ctr"/>
                </a:tc>
                <a:tc>
                  <a:txBody>
                    <a:bodyPr/>
                    <a:lstStyle/>
                    <a:p>
                      <a:pPr algn="ctr"/>
                      <a:r>
                        <a:rPr lang="en-US">
                          <a:latin typeface="Arial"/>
                        </a:rPr>
                        <a:t>9.6</a:t>
                      </a:r>
                    </a:p>
                  </a:txBody>
                  <a:tcPr anchor="ctr"/>
                </a:tc>
                <a:tc>
                  <a:txBody>
                    <a:bodyPr/>
                    <a:lstStyle/>
                    <a:p>
                      <a:pPr algn="ctr"/>
                      <a:r>
                        <a:rPr lang="en-US">
                          <a:latin typeface="Arial"/>
                        </a:rPr>
                        <a:t>2.4</a:t>
                      </a:r>
                    </a:p>
                  </a:txBody>
                  <a:tcPr anchor="ctr"/>
                </a:tc>
                <a:tc>
                  <a:txBody>
                    <a:bodyPr/>
                    <a:lstStyle/>
                    <a:p>
                      <a:pPr algn="ctr"/>
                      <a:r>
                        <a:rPr lang="en-US" dirty="0">
                          <a:latin typeface="Arial"/>
                        </a:rPr>
                        <a:t>3.1</a:t>
                      </a:r>
                    </a:p>
                  </a:txBody>
                  <a:tcPr anchor="ctr"/>
                </a:tc>
                <a:tc>
                  <a:txBody>
                    <a:bodyPr/>
                    <a:lstStyle/>
                    <a:p>
                      <a:pPr algn="ctr"/>
                      <a:r>
                        <a:rPr lang="en-US">
                          <a:latin typeface="Arial"/>
                        </a:rPr>
                        <a:t>1.0</a:t>
                      </a:r>
                    </a:p>
                  </a:txBody>
                  <a:tcPr anchor="ctr"/>
                </a:tc>
                <a:tc>
                  <a:txBody>
                    <a:bodyPr/>
                    <a:lstStyle/>
                    <a:p>
                      <a:pPr algn="ctr"/>
                      <a:r>
                        <a:rPr lang="en-US">
                          <a:latin typeface="Arial"/>
                        </a:rPr>
                        <a:t>113</a:t>
                      </a:r>
                    </a:p>
                  </a:txBody>
                  <a:tcPr anchor="ctr"/>
                </a:tc>
              </a:tr>
              <a:tr h="370840">
                <a:tc>
                  <a:txBody>
                    <a:bodyPr/>
                    <a:lstStyle/>
                    <a:p>
                      <a:pPr algn="l"/>
                      <a:r>
                        <a:rPr lang="en-US">
                          <a:latin typeface="Arial"/>
                        </a:rPr>
                        <a:t>16 to 20</a:t>
                      </a:r>
                    </a:p>
                  </a:txBody>
                  <a:tcPr anchor="ctr"/>
                </a:tc>
                <a:tc>
                  <a:txBody>
                    <a:bodyPr/>
                    <a:lstStyle/>
                    <a:p>
                      <a:pPr algn="ctr"/>
                      <a:r>
                        <a:rPr lang="en-US">
                          <a:latin typeface="Arial"/>
                        </a:rPr>
                        <a:t>210.0</a:t>
                      </a:r>
                    </a:p>
                  </a:txBody>
                  <a:tcPr anchor="ctr"/>
                </a:tc>
                <a:tc>
                  <a:txBody>
                    <a:bodyPr/>
                    <a:lstStyle/>
                    <a:p>
                      <a:pPr algn="ctr"/>
                      <a:r>
                        <a:rPr lang="en-US">
                          <a:latin typeface="Arial"/>
                        </a:rPr>
                        <a:t>85.0</a:t>
                      </a:r>
                    </a:p>
                  </a:txBody>
                  <a:tcPr anchor="ctr"/>
                </a:tc>
                <a:tc>
                  <a:txBody>
                    <a:bodyPr/>
                    <a:lstStyle/>
                    <a:p>
                      <a:pPr algn="ctr"/>
                      <a:r>
                        <a:rPr lang="en-US" dirty="0">
                          <a:latin typeface="Arial"/>
                        </a:rPr>
                        <a:t>32.3</a:t>
                      </a:r>
                    </a:p>
                  </a:txBody>
                  <a:tcPr anchor="ctr"/>
                </a:tc>
                <a:tc>
                  <a:txBody>
                    <a:bodyPr/>
                    <a:lstStyle/>
                    <a:p>
                      <a:pPr algn="ctr"/>
                      <a:r>
                        <a:rPr lang="en-US" dirty="0">
                          <a:latin typeface="Arial"/>
                        </a:rPr>
                        <a:t>12.2</a:t>
                      </a:r>
                    </a:p>
                  </a:txBody>
                  <a:tcPr anchor="ctr"/>
                </a:tc>
                <a:tc>
                  <a:txBody>
                    <a:bodyPr/>
                    <a:lstStyle/>
                    <a:p>
                      <a:pPr algn="ctr"/>
                      <a:r>
                        <a:rPr lang="en-US">
                          <a:latin typeface="Arial"/>
                        </a:rPr>
                        <a:t>272</a:t>
                      </a:r>
                    </a:p>
                  </a:txBody>
                  <a:tcPr anchor="ctr"/>
                </a:tc>
              </a:tr>
              <a:tr h="370840">
                <a:tc>
                  <a:txBody>
                    <a:bodyPr/>
                    <a:lstStyle/>
                    <a:p>
                      <a:pPr algn="l"/>
                      <a:r>
                        <a:rPr lang="en-US">
                          <a:latin typeface="Arial"/>
                        </a:rPr>
                        <a:t>20 to 30</a:t>
                      </a:r>
                    </a:p>
                  </a:txBody>
                  <a:tcPr anchor="ctr"/>
                </a:tc>
                <a:tc>
                  <a:txBody>
                    <a:bodyPr/>
                    <a:lstStyle/>
                    <a:p>
                      <a:pPr algn="ctr"/>
                      <a:r>
                        <a:rPr lang="en-US">
                          <a:latin typeface="Arial"/>
                        </a:rPr>
                        <a:t>396.0</a:t>
                      </a:r>
                    </a:p>
                  </a:txBody>
                  <a:tcPr anchor="ctr"/>
                </a:tc>
                <a:tc>
                  <a:txBody>
                    <a:bodyPr/>
                    <a:lstStyle/>
                    <a:p>
                      <a:pPr algn="ctr"/>
                      <a:r>
                        <a:rPr lang="en-US">
                          <a:latin typeface="Arial"/>
                        </a:rPr>
                        <a:t>108.0</a:t>
                      </a:r>
                    </a:p>
                  </a:txBody>
                  <a:tcPr anchor="ctr"/>
                </a:tc>
                <a:tc>
                  <a:txBody>
                    <a:bodyPr/>
                    <a:lstStyle/>
                    <a:p>
                      <a:pPr algn="ctr"/>
                      <a:r>
                        <a:rPr lang="en-US">
                          <a:latin typeface="Arial"/>
                        </a:rPr>
                        <a:t>77.0</a:t>
                      </a:r>
                    </a:p>
                  </a:txBody>
                  <a:tcPr anchor="ctr"/>
                </a:tc>
                <a:tc>
                  <a:txBody>
                    <a:bodyPr/>
                    <a:lstStyle/>
                    <a:p>
                      <a:pPr algn="ctr"/>
                      <a:r>
                        <a:rPr lang="en-US" dirty="0">
                          <a:latin typeface="Arial"/>
                        </a:rPr>
                        <a:t>18.9</a:t>
                      </a:r>
                    </a:p>
                  </a:txBody>
                  <a:tcPr anchor="ctr"/>
                </a:tc>
                <a:tc>
                  <a:txBody>
                    <a:bodyPr/>
                    <a:lstStyle/>
                    <a:p>
                      <a:pPr algn="ctr"/>
                      <a:r>
                        <a:rPr lang="en-US" dirty="0">
                          <a:latin typeface="Arial"/>
                        </a:rPr>
                        <a:t>307</a:t>
                      </a:r>
                    </a:p>
                  </a:txBody>
                  <a:tcPr anchor="ctr"/>
                </a:tc>
              </a:tr>
              <a:tr h="370840">
                <a:tc>
                  <a:txBody>
                    <a:bodyPr/>
                    <a:lstStyle/>
                    <a:p>
                      <a:pPr algn="l"/>
                      <a:r>
                        <a:rPr lang="en-US">
                          <a:latin typeface="Arial"/>
                        </a:rPr>
                        <a:t>30 to 40</a:t>
                      </a:r>
                    </a:p>
                  </a:txBody>
                  <a:tcPr anchor="ctr"/>
                </a:tc>
                <a:tc>
                  <a:txBody>
                    <a:bodyPr/>
                    <a:lstStyle/>
                    <a:p>
                      <a:pPr algn="ctr"/>
                      <a:endParaRPr lang="en-US" dirty="0">
                        <a:latin typeface="Arial"/>
                      </a:endParaRPr>
                    </a:p>
                  </a:txBody>
                  <a:tcPr anchor="ctr"/>
                </a:tc>
                <a:tc>
                  <a:txBody>
                    <a:bodyPr/>
                    <a:lstStyle/>
                    <a:p>
                      <a:pPr algn="ctr"/>
                      <a:endParaRPr lang="en-US" dirty="0">
                        <a:latin typeface="Arial"/>
                      </a:endParaRPr>
                    </a:p>
                  </a:txBody>
                  <a:tcPr anchor="ctr"/>
                </a:tc>
                <a:tc>
                  <a:txBody>
                    <a:bodyPr/>
                    <a:lstStyle/>
                    <a:p>
                      <a:pPr algn="ctr"/>
                      <a:r>
                        <a:rPr lang="en-US">
                          <a:latin typeface="Arial"/>
                        </a:rPr>
                        <a:t>72.3</a:t>
                      </a:r>
                    </a:p>
                  </a:txBody>
                  <a:tcPr anchor="ctr"/>
                </a:tc>
                <a:tc>
                  <a:txBody>
                    <a:bodyPr/>
                    <a:lstStyle/>
                    <a:p>
                      <a:pPr algn="ctr"/>
                      <a:r>
                        <a:rPr lang="en-US" dirty="0">
                          <a:latin typeface="Arial"/>
                        </a:rPr>
                        <a:t>19.6</a:t>
                      </a:r>
                    </a:p>
                  </a:txBody>
                  <a:tcPr anchor="ctr"/>
                </a:tc>
                <a:tc>
                  <a:txBody>
                    <a:bodyPr/>
                    <a:lstStyle/>
                    <a:p>
                      <a:pPr algn="ctr"/>
                      <a:r>
                        <a:rPr lang="en-US" dirty="0">
                          <a:latin typeface="Arial"/>
                        </a:rPr>
                        <a:t>426</a:t>
                      </a:r>
                    </a:p>
                  </a:txBody>
                  <a:tcPr anchor="ctr"/>
                </a:tc>
              </a:tr>
              <a:tr h="370840">
                <a:tc>
                  <a:txBody>
                    <a:bodyPr/>
                    <a:lstStyle/>
                    <a:p>
                      <a:pPr algn="l"/>
                      <a:r>
                        <a:rPr lang="en-US">
                          <a:latin typeface="Arial"/>
                        </a:rPr>
                        <a:t>40 to 50</a:t>
                      </a:r>
                    </a:p>
                  </a:txBody>
                  <a:tcPr anchor="ctr"/>
                </a:tc>
                <a:tc>
                  <a:txBody>
                    <a:bodyPr/>
                    <a:lstStyle/>
                    <a:p>
                      <a:pPr algn="ctr"/>
                      <a:r>
                        <a:rPr lang="en-US">
                          <a:latin typeface="Arial"/>
                        </a:rPr>
                        <a:t>551.0</a:t>
                      </a:r>
                    </a:p>
                  </a:txBody>
                  <a:tcPr anchor="ctr"/>
                </a:tc>
                <a:tc>
                  <a:txBody>
                    <a:bodyPr/>
                    <a:lstStyle/>
                    <a:p>
                      <a:pPr algn="ctr"/>
                      <a:r>
                        <a:rPr lang="en-US">
                          <a:latin typeface="Arial"/>
                        </a:rPr>
                        <a:t>126.0</a:t>
                      </a:r>
                    </a:p>
                  </a:txBody>
                  <a:tcPr anchor="ctr"/>
                </a:tc>
                <a:tc>
                  <a:txBody>
                    <a:bodyPr/>
                    <a:lstStyle/>
                    <a:p>
                      <a:pPr algn="ctr"/>
                      <a:r>
                        <a:rPr lang="en-US">
                          <a:latin typeface="Arial"/>
                        </a:rPr>
                        <a:t>102.3</a:t>
                      </a:r>
                    </a:p>
                  </a:txBody>
                  <a:tcPr anchor="ctr"/>
                </a:tc>
                <a:tc>
                  <a:txBody>
                    <a:bodyPr/>
                    <a:lstStyle/>
                    <a:p>
                      <a:pPr algn="ctr"/>
                      <a:r>
                        <a:rPr lang="en-US" dirty="0">
                          <a:latin typeface="Arial"/>
                        </a:rPr>
                        <a:t>26.0</a:t>
                      </a:r>
                    </a:p>
                  </a:txBody>
                  <a:tcPr anchor="ctr"/>
                </a:tc>
                <a:tc>
                  <a:txBody>
                    <a:bodyPr/>
                    <a:lstStyle/>
                    <a:p>
                      <a:pPr algn="ctr"/>
                      <a:r>
                        <a:rPr lang="en-US" dirty="0">
                          <a:latin typeface="Arial"/>
                        </a:rPr>
                        <a:t>576</a:t>
                      </a:r>
                    </a:p>
                  </a:txBody>
                  <a:tcPr anchor="ctr"/>
                </a:tc>
              </a:tr>
              <a:tr h="370840">
                <a:tc>
                  <a:txBody>
                    <a:bodyPr/>
                    <a:lstStyle/>
                    <a:p>
                      <a:pPr algn="l"/>
                      <a:r>
                        <a:rPr lang="en-US">
                          <a:latin typeface="Arial"/>
                        </a:rPr>
                        <a:t>50 to 60</a:t>
                      </a:r>
                    </a:p>
                  </a:txBody>
                  <a:tcPr anchor="ctr"/>
                </a:tc>
                <a:tc>
                  <a:txBody>
                    <a:bodyPr/>
                    <a:lstStyle/>
                    <a:p>
                      <a:pPr algn="ctr"/>
                      <a:endParaRPr lang="en-US" dirty="0">
                        <a:latin typeface="Arial"/>
                      </a:endParaRPr>
                    </a:p>
                  </a:txBody>
                  <a:tcPr anchor="ctr"/>
                </a:tc>
                <a:tc>
                  <a:txBody>
                    <a:bodyPr/>
                    <a:lstStyle/>
                    <a:p>
                      <a:pPr algn="ctr"/>
                      <a:endParaRPr lang="en-US" dirty="0">
                        <a:latin typeface="Arial"/>
                      </a:endParaRPr>
                    </a:p>
                  </a:txBody>
                  <a:tcPr anchor="ctr"/>
                </a:tc>
                <a:tc>
                  <a:txBody>
                    <a:bodyPr/>
                    <a:lstStyle/>
                    <a:p>
                      <a:pPr algn="ctr"/>
                      <a:r>
                        <a:rPr lang="en-US">
                          <a:latin typeface="Arial"/>
                        </a:rPr>
                        <a:t>140.0</a:t>
                      </a:r>
                    </a:p>
                  </a:txBody>
                  <a:tcPr anchor="ctr"/>
                </a:tc>
                <a:tc>
                  <a:txBody>
                    <a:bodyPr/>
                    <a:lstStyle/>
                    <a:p>
                      <a:pPr algn="ctr"/>
                      <a:r>
                        <a:rPr lang="en-US" dirty="0">
                          <a:latin typeface="Arial"/>
                        </a:rPr>
                        <a:t>32.0</a:t>
                      </a:r>
                    </a:p>
                  </a:txBody>
                  <a:tcPr anchor="ctr"/>
                </a:tc>
                <a:tc>
                  <a:txBody>
                    <a:bodyPr/>
                    <a:lstStyle/>
                    <a:p>
                      <a:pPr algn="ctr"/>
                      <a:r>
                        <a:rPr lang="en-US" dirty="0">
                          <a:latin typeface="Arial"/>
                        </a:rPr>
                        <a:t>702</a:t>
                      </a:r>
                    </a:p>
                  </a:txBody>
                  <a:tcPr anchor="ctr"/>
                </a:tc>
              </a:tr>
              <a:tr h="370840">
                <a:tc>
                  <a:txBody>
                    <a:bodyPr/>
                    <a:lstStyle/>
                    <a:p>
                      <a:pPr algn="l"/>
                      <a:r>
                        <a:rPr lang="en-US">
                          <a:latin typeface="Arial"/>
                        </a:rPr>
                        <a:t>60 to 70</a:t>
                      </a:r>
                    </a:p>
                  </a:txBody>
                  <a:tcPr anchor="ctr"/>
                </a:tc>
                <a:tc>
                  <a:txBody>
                    <a:bodyPr/>
                    <a:lstStyle/>
                    <a:p>
                      <a:pPr algn="ctr"/>
                      <a:r>
                        <a:rPr lang="en-US">
                          <a:latin typeface="Arial"/>
                        </a:rPr>
                        <a:t>906.0</a:t>
                      </a:r>
                    </a:p>
                  </a:txBody>
                  <a:tcPr anchor="ctr"/>
                </a:tc>
                <a:tc>
                  <a:txBody>
                    <a:bodyPr/>
                    <a:lstStyle/>
                    <a:p>
                      <a:pPr algn="ctr"/>
                      <a:r>
                        <a:rPr lang="en-US">
                          <a:latin typeface="Arial"/>
                        </a:rPr>
                        <a:t>207.0</a:t>
                      </a:r>
                    </a:p>
                  </a:txBody>
                  <a:tcPr anchor="ctr"/>
                </a:tc>
                <a:tc>
                  <a:txBody>
                    <a:bodyPr/>
                    <a:lstStyle/>
                    <a:p>
                      <a:pPr algn="ctr"/>
                      <a:r>
                        <a:rPr lang="en-US">
                          <a:latin typeface="Arial"/>
                        </a:rPr>
                        <a:t>147.8</a:t>
                      </a:r>
                    </a:p>
                  </a:txBody>
                  <a:tcPr anchor="ctr"/>
                </a:tc>
                <a:tc>
                  <a:txBody>
                    <a:bodyPr/>
                    <a:lstStyle/>
                    <a:p>
                      <a:pPr algn="ctr"/>
                      <a:r>
                        <a:rPr lang="en-US" dirty="0">
                          <a:latin typeface="Arial"/>
                        </a:rPr>
                        <a:t>34.5</a:t>
                      </a:r>
                    </a:p>
                  </a:txBody>
                  <a:tcPr anchor="ctr"/>
                </a:tc>
                <a:tc>
                  <a:txBody>
                    <a:bodyPr/>
                    <a:lstStyle/>
                    <a:p>
                      <a:pPr algn="ctr"/>
                      <a:endParaRPr lang="en-US" dirty="0">
                        <a:latin typeface="Arial"/>
                      </a:endParaRPr>
                    </a:p>
                  </a:txBody>
                  <a:tcPr anchor="ctr"/>
                </a:tc>
              </a:tr>
              <a:tr h="370840">
                <a:tc>
                  <a:txBody>
                    <a:bodyPr/>
                    <a:lstStyle/>
                    <a:p>
                      <a:pPr algn="l"/>
                      <a:r>
                        <a:rPr lang="en-US">
                          <a:latin typeface="Arial"/>
                        </a:rPr>
                        <a:t>70 to 80</a:t>
                      </a:r>
                    </a:p>
                  </a:txBody>
                  <a:tcPr anchor="ctr"/>
                </a:tc>
                <a:tc>
                  <a:txBody>
                    <a:bodyPr/>
                    <a:lstStyle/>
                    <a:p>
                      <a:pPr algn="ctr"/>
                      <a:endParaRPr lang="en-US" dirty="0">
                        <a:latin typeface="Arial"/>
                      </a:endParaRPr>
                    </a:p>
                  </a:txBody>
                  <a:tcPr anchor="ctr"/>
                </a:tc>
                <a:tc>
                  <a:txBody>
                    <a:bodyPr/>
                    <a:lstStyle/>
                    <a:p>
                      <a:pPr algn="ctr"/>
                      <a:endParaRPr lang="en-US" dirty="0">
                        <a:latin typeface="Arial"/>
                      </a:endParaRPr>
                    </a:p>
                  </a:txBody>
                  <a:tcPr anchor="ctr"/>
                </a:tc>
                <a:tc>
                  <a:txBody>
                    <a:bodyPr/>
                    <a:lstStyle/>
                    <a:p>
                      <a:pPr algn="ctr"/>
                      <a:r>
                        <a:rPr lang="en-US">
                          <a:latin typeface="Arial"/>
                        </a:rPr>
                        <a:t>124.3</a:t>
                      </a:r>
                    </a:p>
                  </a:txBody>
                  <a:tcPr anchor="ctr"/>
                </a:tc>
                <a:tc>
                  <a:txBody>
                    <a:bodyPr/>
                    <a:lstStyle/>
                    <a:p>
                      <a:pPr algn="ctr"/>
                      <a:r>
                        <a:rPr lang="en-US" dirty="0">
                          <a:latin typeface="Arial"/>
                        </a:rPr>
                        <a:t>29.1</a:t>
                      </a:r>
                    </a:p>
                  </a:txBody>
                  <a:tcPr anchor="ctr"/>
                </a:tc>
                <a:tc>
                  <a:txBody>
                    <a:bodyPr/>
                    <a:lstStyle/>
                    <a:p>
                      <a:pPr algn="ctr"/>
                      <a:r>
                        <a:rPr lang="en-US" dirty="0">
                          <a:latin typeface="Arial"/>
                        </a:rPr>
                        <a:t>785</a:t>
                      </a:r>
                    </a:p>
                  </a:txBody>
                  <a:tcPr anchor="ctr"/>
                </a:tc>
              </a:tr>
              <a:tr h="370840">
                <a:tc>
                  <a:txBody>
                    <a:bodyPr/>
                    <a:lstStyle/>
                    <a:p>
                      <a:pPr algn="l"/>
                      <a:r>
                        <a:rPr lang="en-US">
                          <a:latin typeface="Arial"/>
                        </a:rPr>
                        <a:t>Above</a:t>
                      </a:r>
                    </a:p>
                  </a:txBody>
                  <a:tcPr anchor="ctr"/>
                </a:tc>
                <a:tc>
                  <a:txBody>
                    <a:bodyPr/>
                    <a:lstStyle/>
                    <a:p>
                      <a:pPr algn="ctr"/>
                      <a:r>
                        <a:rPr lang="en-US">
                          <a:latin typeface="Arial"/>
                        </a:rPr>
                        <a:t>917.0</a:t>
                      </a:r>
                    </a:p>
                  </a:txBody>
                  <a:tcPr anchor="ctr"/>
                </a:tc>
                <a:tc>
                  <a:txBody>
                    <a:bodyPr/>
                    <a:lstStyle/>
                    <a:p>
                      <a:pPr algn="ctr"/>
                      <a:r>
                        <a:rPr lang="en-US">
                          <a:latin typeface="Arial"/>
                        </a:rPr>
                        <a:t>297.0</a:t>
                      </a:r>
                    </a:p>
                  </a:txBody>
                  <a:tcPr anchor="ctr"/>
                </a:tc>
                <a:tc>
                  <a:txBody>
                    <a:bodyPr/>
                    <a:lstStyle/>
                    <a:p>
                      <a:pPr algn="ctr"/>
                      <a:r>
                        <a:rPr lang="en-US">
                          <a:latin typeface="Arial"/>
                        </a:rPr>
                        <a:t>103.8</a:t>
                      </a:r>
                    </a:p>
                  </a:txBody>
                  <a:tcPr anchor="ctr"/>
                </a:tc>
                <a:tc>
                  <a:txBody>
                    <a:bodyPr/>
                    <a:lstStyle/>
                    <a:p>
                      <a:pPr algn="ctr"/>
                      <a:r>
                        <a:rPr lang="en-US" dirty="0">
                          <a:latin typeface="Arial"/>
                        </a:rPr>
                        <a:t>33.8</a:t>
                      </a:r>
                    </a:p>
                  </a:txBody>
                  <a:tcPr anchor="ctr"/>
                </a:tc>
                <a:tc>
                  <a:txBody>
                    <a:bodyPr/>
                    <a:lstStyle/>
                    <a:p>
                      <a:pPr algn="ctr"/>
                      <a:r>
                        <a:rPr lang="en-US" dirty="0">
                          <a:latin typeface="Arial"/>
                        </a:rPr>
                        <a:t>642</a:t>
                      </a:r>
                    </a:p>
                  </a:txBody>
                  <a:tcPr anchor="ctr"/>
                </a:tc>
              </a:tr>
            </a:tbl>
          </a:graphicData>
        </a:graphic>
      </p:graphicFrame>
      <p:sp>
        <p:nvSpPr>
          <p:cNvPr id="5" name="Footer Placeholder 4"/>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Suicides by Age</a:t>
            </a:r>
            <a:endParaRPr lang="en-US" dirty="0"/>
          </a:p>
        </p:txBody>
      </p:sp>
      <p:graphicFrame>
        <p:nvGraphicFramePr>
          <p:cNvPr id="4" name="Content Placeholder 3"/>
          <p:cNvGraphicFramePr>
            <a:graphicFrameLocks noGrp="1"/>
          </p:cNvGraphicFramePr>
          <p:nvPr>
            <p:ph sz="quarter" idx="1"/>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4495800" y="228600"/>
            <a:ext cx="4191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pattern do you see?</a:t>
            </a:r>
            <a:endParaRPr lang="en-US" dirty="0"/>
          </a:p>
        </p:txBody>
      </p:sp>
      <p:sp>
        <p:nvSpPr>
          <p:cNvPr id="6" name="Footer Placeholder 5"/>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Suicide and Cosmic Factors</a:t>
            </a:r>
            <a:endParaRPr lang="en-US" dirty="0"/>
          </a:p>
        </p:txBody>
      </p:sp>
      <p:sp>
        <p:nvSpPr>
          <p:cNvPr id="3" name="Content Placeholder 2"/>
          <p:cNvSpPr>
            <a:spLocks noGrp="1"/>
          </p:cNvSpPr>
          <p:nvPr>
            <p:ph sz="quarter" idx="1"/>
          </p:nvPr>
        </p:nvSpPr>
        <p:spPr/>
        <p:txBody>
          <a:bodyPr/>
          <a:lstStyle/>
          <a:p>
            <a:r>
              <a:rPr lang="en-US" dirty="0" smtClean="0"/>
              <a:t>So, Durkheim ruled out insanity and alcoholism</a:t>
            </a:r>
          </a:p>
          <a:p>
            <a:r>
              <a:rPr lang="en-US" dirty="0" smtClean="0"/>
              <a:t>Now he turns to “cosmic factors”:</a:t>
            </a:r>
          </a:p>
          <a:p>
            <a:pPr lvl="1"/>
            <a:r>
              <a:rPr lang="en-US" dirty="0" smtClean="0"/>
              <a:t>Climate and seasonal temperature</a:t>
            </a:r>
            <a:endParaRPr lang="en-US" dirty="0"/>
          </a:p>
        </p:txBody>
      </p:sp>
      <p:pic>
        <p:nvPicPr>
          <p:cNvPr id="24580" name="Picture 4"/>
          <p:cNvPicPr>
            <a:picLocks noChangeAspect="1" noChangeArrowheads="1"/>
          </p:cNvPicPr>
          <p:nvPr/>
        </p:nvPicPr>
        <p:blipFill>
          <a:blip r:embed="rId2"/>
          <a:srcRect/>
          <a:stretch>
            <a:fillRect/>
          </a:stretch>
        </p:blipFill>
        <p:spPr bwMode="auto">
          <a:xfrm>
            <a:off x="1104900" y="2809875"/>
            <a:ext cx="6934200" cy="3514725"/>
          </a:xfrm>
          <a:prstGeom prst="rect">
            <a:avLst/>
          </a:prstGeom>
          <a:noFill/>
          <a:ln w="9525">
            <a:noFill/>
            <a:miter lim="800000"/>
            <a:headEnd/>
            <a:tailEnd/>
          </a:ln>
          <a:effectLst/>
        </p:spPr>
      </p:pic>
      <p:grpSp>
        <p:nvGrpSpPr>
          <p:cNvPr id="31" name="Group 30"/>
          <p:cNvGrpSpPr/>
          <p:nvPr/>
        </p:nvGrpSpPr>
        <p:grpSpPr>
          <a:xfrm>
            <a:off x="4343400" y="3810000"/>
            <a:ext cx="4495800" cy="307777"/>
            <a:chOff x="4343400" y="3810000"/>
            <a:chExt cx="4495800" cy="307777"/>
          </a:xfrm>
        </p:grpSpPr>
        <p:sp>
          <p:nvSpPr>
            <p:cNvPr id="7" name="Rectangle 6"/>
            <p:cNvSpPr/>
            <p:nvPr/>
          </p:nvSpPr>
          <p:spPr>
            <a:xfrm>
              <a:off x="4343400" y="3886200"/>
              <a:ext cx="990600" cy="152400"/>
            </a:xfrm>
            <a:prstGeom prst="rect">
              <a:avLst/>
            </a:prstGeom>
            <a:solidFill>
              <a:schemeClr val="accent1">
                <a:alpha val="23000"/>
              </a:schemeClr>
            </a:solidFill>
            <a:ln>
              <a:solidFill>
                <a:schemeClr val="tx2">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36-43</a:t>
              </a:r>
              <a:endParaRPr lang="en-US" sz="1000" dirty="0">
                <a:solidFill>
                  <a:schemeClr val="tx1"/>
                </a:solidFill>
              </a:endParaRPr>
            </a:p>
          </p:txBody>
        </p:sp>
        <p:cxnSp>
          <p:nvCxnSpPr>
            <p:cNvPr id="12" name="Straight Arrow Connector 11"/>
            <p:cNvCxnSpPr>
              <a:stCxn id="7" idx="3"/>
              <a:endCxn id="13" idx="1"/>
            </p:cNvCxnSpPr>
            <p:nvPr/>
          </p:nvCxnSpPr>
          <p:spPr>
            <a:xfrm>
              <a:off x="5334000" y="3962400"/>
              <a:ext cx="2895600" cy="1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229600" y="3810000"/>
              <a:ext cx="609600" cy="307777"/>
            </a:xfrm>
            <a:prstGeom prst="rect">
              <a:avLst/>
            </a:prstGeom>
            <a:noFill/>
          </p:spPr>
          <p:txBody>
            <a:bodyPr wrap="square" rtlCol="0">
              <a:spAutoFit/>
            </a:bodyPr>
            <a:lstStyle/>
            <a:p>
              <a:pPr algn="ctr"/>
              <a:r>
                <a:rPr lang="en-US" sz="1400" dirty="0" smtClean="0"/>
                <a:t>21.1</a:t>
              </a:r>
              <a:endParaRPr lang="en-US" sz="1400" dirty="0"/>
            </a:p>
          </p:txBody>
        </p:sp>
      </p:grpSp>
      <p:grpSp>
        <p:nvGrpSpPr>
          <p:cNvPr id="30" name="Group 29"/>
          <p:cNvGrpSpPr/>
          <p:nvPr/>
        </p:nvGrpSpPr>
        <p:grpSpPr>
          <a:xfrm>
            <a:off x="4343400" y="3581400"/>
            <a:ext cx="4495800" cy="307777"/>
            <a:chOff x="4343400" y="3581400"/>
            <a:chExt cx="4495800" cy="307777"/>
          </a:xfrm>
        </p:grpSpPr>
        <p:sp>
          <p:nvSpPr>
            <p:cNvPr id="8" name="Rectangle 7"/>
            <p:cNvSpPr/>
            <p:nvPr/>
          </p:nvSpPr>
          <p:spPr>
            <a:xfrm>
              <a:off x="4343400" y="3810000"/>
              <a:ext cx="990600" cy="76200"/>
            </a:xfrm>
            <a:prstGeom prst="rect">
              <a:avLst/>
            </a:prstGeom>
            <a:solidFill>
              <a:schemeClr val="accent3">
                <a:alpha val="23000"/>
              </a:schemeClr>
            </a:solidFill>
            <a:ln>
              <a:solidFill>
                <a:schemeClr val="accent3">
                  <a:shade val="50000"/>
                  <a:alpha val="51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700" dirty="0" smtClean="0">
                  <a:solidFill>
                    <a:schemeClr val="tx1"/>
                  </a:solidFill>
                </a:rPr>
                <a:t>43-50</a:t>
              </a:r>
              <a:endParaRPr lang="en-US" sz="700" dirty="0">
                <a:solidFill>
                  <a:schemeClr val="tx1"/>
                </a:solidFill>
              </a:endParaRPr>
            </a:p>
          </p:txBody>
        </p:sp>
        <p:sp>
          <p:nvSpPr>
            <p:cNvPr id="14" name="TextBox 13"/>
            <p:cNvSpPr txBox="1"/>
            <p:nvPr/>
          </p:nvSpPr>
          <p:spPr>
            <a:xfrm>
              <a:off x="8229600" y="3581400"/>
              <a:ext cx="609600" cy="307777"/>
            </a:xfrm>
            <a:prstGeom prst="rect">
              <a:avLst/>
            </a:prstGeom>
            <a:noFill/>
          </p:spPr>
          <p:txBody>
            <a:bodyPr wrap="square" rtlCol="0">
              <a:spAutoFit/>
            </a:bodyPr>
            <a:lstStyle/>
            <a:p>
              <a:pPr algn="ctr"/>
              <a:r>
                <a:rPr lang="en-US" sz="1400" dirty="0" smtClean="0"/>
                <a:t>93.3</a:t>
              </a:r>
              <a:endParaRPr lang="en-US" sz="1400" dirty="0"/>
            </a:p>
          </p:txBody>
        </p:sp>
        <p:cxnSp>
          <p:nvCxnSpPr>
            <p:cNvPr id="17" name="Straight Arrow Connector 16"/>
            <p:cNvCxnSpPr>
              <a:stCxn id="8" idx="3"/>
              <a:endCxn id="14" idx="1"/>
            </p:cNvCxnSpPr>
            <p:nvPr/>
          </p:nvCxnSpPr>
          <p:spPr>
            <a:xfrm flipV="1">
              <a:off x="5334000" y="3735289"/>
              <a:ext cx="2895600" cy="1128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4343400" y="3352800"/>
            <a:ext cx="4495800" cy="457200"/>
            <a:chOff x="4343400" y="3352800"/>
            <a:chExt cx="4495800" cy="457200"/>
          </a:xfrm>
        </p:grpSpPr>
        <p:sp>
          <p:nvSpPr>
            <p:cNvPr id="9" name="Rectangle 8"/>
            <p:cNvSpPr/>
            <p:nvPr/>
          </p:nvSpPr>
          <p:spPr>
            <a:xfrm>
              <a:off x="4343400" y="3733800"/>
              <a:ext cx="990600" cy="76200"/>
            </a:xfrm>
            <a:prstGeom prst="rect">
              <a:avLst/>
            </a:prstGeom>
            <a:solidFill>
              <a:schemeClr val="accent5">
                <a:alpha val="22000"/>
              </a:schemeClr>
            </a:solidFill>
            <a:ln>
              <a:solidFill>
                <a:schemeClr val="accent5">
                  <a:shade val="50000"/>
                  <a:alpha val="49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600" dirty="0" smtClean="0">
                  <a:solidFill>
                    <a:schemeClr val="tx1"/>
                  </a:solidFill>
                </a:rPr>
                <a:t>50-55</a:t>
              </a:r>
              <a:endParaRPr lang="en-US" sz="600" dirty="0">
                <a:solidFill>
                  <a:schemeClr val="tx1"/>
                </a:solidFill>
              </a:endParaRPr>
            </a:p>
          </p:txBody>
        </p:sp>
        <p:sp>
          <p:nvSpPr>
            <p:cNvPr id="15" name="TextBox 14"/>
            <p:cNvSpPr txBox="1"/>
            <p:nvPr/>
          </p:nvSpPr>
          <p:spPr>
            <a:xfrm>
              <a:off x="8229600" y="3352800"/>
              <a:ext cx="609600" cy="307777"/>
            </a:xfrm>
            <a:prstGeom prst="rect">
              <a:avLst/>
            </a:prstGeom>
            <a:noFill/>
          </p:spPr>
          <p:txBody>
            <a:bodyPr wrap="square" rtlCol="0">
              <a:spAutoFit/>
            </a:bodyPr>
            <a:lstStyle/>
            <a:p>
              <a:pPr algn="ctr"/>
              <a:r>
                <a:rPr lang="en-US" sz="1400" dirty="0" smtClean="0"/>
                <a:t>172.5</a:t>
              </a:r>
              <a:endParaRPr lang="en-US" sz="1400" dirty="0"/>
            </a:p>
          </p:txBody>
        </p:sp>
        <p:cxnSp>
          <p:nvCxnSpPr>
            <p:cNvPr id="21" name="Straight Arrow Connector 20"/>
            <p:cNvCxnSpPr>
              <a:stCxn id="9" idx="3"/>
              <a:endCxn id="15" idx="1"/>
            </p:cNvCxnSpPr>
            <p:nvPr/>
          </p:nvCxnSpPr>
          <p:spPr>
            <a:xfrm flipV="1">
              <a:off x="5334000" y="3506689"/>
              <a:ext cx="2895600" cy="2652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4343400" y="3124200"/>
            <a:ext cx="4495800" cy="609600"/>
            <a:chOff x="4343400" y="3124200"/>
            <a:chExt cx="4495800" cy="609600"/>
          </a:xfrm>
        </p:grpSpPr>
        <p:sp>
          <p:nvSpPr>
            <p:cNvPr id="10" name="Rectangle 9"/>
            <p:cNvSpPr/>
            <p:nvPr/>
          </p:nvSpPr>
          <p:spPr>
            <a:xfrm>
              <a:off x="4343400" y="3429000"/>
              <a:ext cx="990600" cy="304800"/>
            </a:xfrm>
            <a:prstGeom prst="rect">
              <a:avLst/>
            </a:prstGeom>
            <a:solidFill>
              <a:schemeClr val="accent6">
                <a:alpha val="23000"/>
              </a:schemeClr>
            </a:solidFill>
            <a:ln>
              <a:solidFill>
                <a:schemeClr val="accent6">
                  <a:shade val="50000"/>
                  <a:alpha val="48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dirty="0" smtClean="0">
                  <a:solidFill>
                    <a:schemeClr val="tx1"/>
                  </a:solidFill>
                </a:rPr>
                <a:t>55+</a:t>
              </a:r>
              <a:endParaRPr lang="en-US" sz="1100" dirty="0">
                <a:solidFill>
                  <a:schemeClr val="tx1"/>
                </a:solidFill>
              </a:endParaRPr>
            </a:p>
          </p:txBody>
        </p:sp>
        <p:sp>
          <p:nvSpPr>
            <p:cNvPr id="16" name="TextBox 15"/>
            <p:cNvSpPr txBox="1"/>
            <p:nvPr/>
          </p:nvSpPr>
          <p:spPr>
            <a:xfrm>
              <a:off x="8229600" y="3124200"/>
              <a:ext cx="609600" cy="307777"/>
            </a:xfrm>
            <a:prstGeom prst="rect">
              <a:avLst/>
            </a:prstGeom>
            <a:noFill/>
          </p:spPr>
          <p:txBody>
            <a:bodyPr wrap="square" rtlCol="0">
              <a:spAutoFit/>
            </a:bodyPr>
            <a:lstStyle/>
            <a:p>
              <a:pPr algn="ctr"/>
              <a:r>
                <a:rPr lang="en-US" sz="1400" dirty="0" smtClean="0"/>
                <a:t>88.1</a:t>
              </a:r>
              <a:endParaRPr lang="en-US" sz="1400" dirty="0"/>
            </a:p>
          </p:txBody>
        </p:sp>
        <p:cxnSp>
          <p:nvCxnSpPr>
            <p:cNvPr id="24" name="Straight Arrow Connector 23"/>
            <p:cNvCxnSpPr>
              <a:stCxn id="10" idx="3"/>
              <a:endCxn id="16" idx="1"/>
            </p:cNvCxnSpPr>
            <p:nvPr/>
          </p:nvCxnSpPr>
          <p:spPr>
            <a:xfrm flipV="1">
              <a:off x="5334000" y="3278089"/>
              <a:ext cx="2895600" cy="3033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7772400" y="2895600"/>
            <a:ext cx="1447800" cy="261610"/>
          </a:xfrm>
          <a:prstGeom prst="rect">
            <a:avLst/>
          </a:prstGeom>
          <a:noFill/>
        </p:spPr>
        <p:txBody>
          <a:bodyPr wrap="square" rtlCol="0">
            <a:spAutoFit/>
          </a:bodyPr>
          <a:lstStyle/>
          <a:p>
            <a:pPr algn="ctr"/>
            <a:r>
              <a:rPr lang="en-US" sz="1100" dirty="0" smtClean="0"/>
              <a:t>Suicides per million</a:t>
            </a:r>
            <a:endParaRPr lang="en-US" sz="1100" dirty="0"/>
          </a:p>
        </p:txBody>
      </p:sp>
      <p:sp>
        <p:nvSpPr>
          <p:cNvPr id="22" name="Footer Placeholder 21"/>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58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Table X – Regional Distribution of Suicide in Italy</a:t>
            </a:r>
            <a:endParaRPr lang="en-US" sz="2800" dirty="0"/>
          </a:p>
        </p:txBody>
      </p:sp>
      <p:graphicFrame>
        <p:nvGraphicFramePr>
          <p:cNvPr id="4" name="Content Placeholder 3"/>
          <p:cNvGraphicFramePr>
            <a:graphicFrameLocks noGrp="1"/>
          </p:cNvGraphicFramePr>
          <p:nvPr>
            <p:ph sz="quarter" idx="1"/>
          </p:nvPr>
        </p:nvGraphicFramePr>
        <p:xfrm>
          <a:off x="152400" y="1600200"/>
          <a:ext cx="8839201" cy="2392680"/>
        </p:xfrm>
        <a:graphic>
          <a:graphicData uri="http://schemas.openxmlformats.org/drawingml/2006/table">
            <a:tbl>
              <a:tblPr firstRow="1" bandRow="1">
                <a:tableStyleId>{5C22544A-7EE6-4342-B048-85BDC9FD1C3A}</a:tableStyleId>
              </a:tblPr>
              <a:tblGrid>
                <a:gridCol w="1035223"/>
                <a:gridCol w="1114854"/>
                <a:gridCol w="1114854"/>
                <a:gridCol w="1114854"/>
                <a:gridCol w="1640015"/>
                <a:gridCol w="1447800"/>
                <a:gridCol w="1371601"/>
              </a:tblGrid>
              <a:tr h="370840">
                <a:tc>
                  <a:txBody>
                    <a:bodyPr/>
                    <a:lstStyle/>
                    <a:p>
                      <a:pPr algn="l"/>
                      <a:endParaRPr lang="en-US" dirty="0">
                        <a:latin typeface="Arial"/>
                      </a:endParaRPr>
                    </a:p>
                  </a:txBody>
                  <a:tcPr anchor="ctr"/>
                </a:tc>
                <a:tc gridSpan="3">
                  <a:txBody>
                    <a:bodyPr/>
                    <a:lstStyle/>
                    <a:p>
                      <a:pPr algn="ctr"/>
                      <a:r>
                        <a:rPr lang="en-US" dirty="0" smtClean="0">
                          <a:latin typeface="Arial"/>
                        </a:rPr>
                        <a:t>Suicides per Million Inhabitants</a:t>
                      </a:r>
                      <a:endParaRPr lang="en-US" dirty="0">
                        <a:latin typeface="Arial"/>
                      </a:endParaRPr>
                    </a:p>
                  </a:txBody>
                  <a:tcPr anchor="ctr"/>
                </a:tc>
                <a:tc hMerge="1">
                  <a:txBody>
                    <a:bodyPr/>
                    <a:lstStyle/>
                    <a:p>
                      <a:pPr algn="l"/>
                      <a:endParaRPr lang="en-US" dirty="0">
                        <a:latin typeface="Arial"/>
                      </a:endParaRPr>
                    </a:p>
                  </a:txBody>
                  <a:tcPr anchor="ctr"/>
                </a:tc>
                <a:tc hMerge="1">
                  <a:txBody>
                    <a:bodyPr/>
                    <a:lstStyle/>
                    <a:p>
                      <a:pPr algn="l"/>
                      <a:endParaRPr lang="en-US" dirty="0">
                        <a:latin typeface="Arial"/>
                      </a:endParaRPr>
                    </a:p>
                  </a:txBody>
                  <a:tcPr anchor="ctr"/>
                </a:tc>
                <a:tc gridSpan="3">
                  <a:txBody>
                    <a:bodyPr/>
                    <a:lstStyle/>
                    <a:p>
                      <a:pPr algn="ctr"/>
                      <a:r>
                        <a:rPr lang="en-US" dirty="0" smtClean="0">
                          <a:latin typeface="Arial"/>
                        </a:rPr>
                        <a:t>Ratio of Each Region Expressed in Terms of the North Represented by 100</a:t>
                      </a:r>
                      <a:endParaRPr lang="en-US" dirty="0">
                        <a:latin typeface="Arial"/>
                      </a:endParaRPr>
                    </a:p>
                  </a:txBody>
                  <a:tcPr anchor="ctr"/>
                </a:tc>
                <a:tc hMerge="1">
                  <a:txBody>
                    <a:bodyPr/>
                    <a:lstStyle/>
                    <a:p>
                      <a:pPr algn="l"/>
                      <a:endParaRPr lang="en-US" dirty="0">
                        <a:latin typeface="Arial"/>
                      </a:endParaRPr>
                    </a:p>
                  </a:txBody>
                  <a:tcPr anchor="ctr"/>
                </a:tc>
                <a:tc hMerge="1">
                  <a:txBody>
                    <a:bodyPr/>
                    <a:lstStyle/>
                    <a:p>
                      <a:pPr algn="l"/>
                      <a:endParaRPr lang="en-US" dirty="0">
                        <a:latin typeface="Arial"/>
                      </a:endParaRPr>
                    </a:p>
                  </a:txBody>
                  <a:tcPr anchor="ctr"/>
                </a:tc>
              </a:tr>
              <a:tr h="370840">
                <a:tc>
                  <a:txBody>
                    <a:bodyPr/>
                    <a:lstStyle/>
                    <a:p>
                      <a:pPr algn="l"/>
                      <a:r>
                        <a:rPr lang="en-US" dirty="0">
                          <a:latin typeface="Arial"/>
                        </a:rPr>
                        <a:t/>
                      </a:r>
                      <a:br>
                        <a:rPr lang="en-US" dirty="0">
                          <a:latin typeface="Arial"/>
                        </a:rPr>
                      </a:br>
                      <a:endParaRPr lang="en-US" dirty="0">
                        <a:latin typeface="Arial"/>
                      </a:endParaRPr>
                    </a:p>
                  </a:txBody>
                  <a:tcPr anchor="ctr"/>
                </a:tc>
                <a:tc>
                  <a:txBody>
                    <a:bodyPr/>
                    <a:lstStyle/>
                    <a:p>
                      <a:pPr algn="ctr"/>
                      <a:r>
                        <a:rPr lang="en-US" dirty="0">
                          <a:latin typeface="Arial"/>
                        </a:rPr>
                        <a:t>1866-67</a:t>
                      </a:r>
                    </a:p>
                  </a:txBody>
                  <a:tcPr anchor="ctr"/>
                </a:tc>
                <a:tc>
                  <a:txBody>
                    <a:bodyPr/>
                    <a:lstStyle/>
                    <a:p>
                      <a:pPr algn="ctr"/>
                      <a:r>
                        <a:rPr lang="en-US">
                          <a:latin typeface="Arial"/>
                        </a:rPr>
                        <a:t>1864-76</a:t>
                      </a:r>
                    </a:p>
                  </a:txBody>
                  <a:tcPr anchor="ctr"/>
                </a:tc>
                <a:tc>
                  <a:txBody>
                    <a:bodyPr/>
                    <a:lstStyle/>
                    <a:p>
                      <a:pPr algn="ctr"/>
                      <a:r>
                        <a:rPr lang="en-US" dirty="0">
                          <a:latin typeface="Arial"/>
                        </a:rPr>
                        <a:t>1884-86</a:t>
                      </a:r>
                    </a:p>
                  </a:txBody>
                  <a:tcPr anchor="ctr"/>
                </a:tc>
                <a:tc>
                  <a:txBody>
                    <a:bodyPr/>
                    <a:lstStyle/>
                    <a:p>
                      <a:pPr algn="ctr"/>
                      <a:r>
                        <a:rPr lang="en-US">
                          <a:latin typeface="Arial"/>
                        </a:rPr>
                        <a:t>1866-67</a:t>
                      </a:r>
                    </a:p>
                  </a:txBody>
                  <a:tcPr anchor="ctr"/>
                </a:tc>
                <a:tc>
                  <a:txBody>
                    <a:bodyPr/>
                    <a:lstStyle/>
                    <a:p>
                      <a:pPr algn="ctr"/>
                      <a:r>
                        <a:rPr lang="en-US">
                          <a:latin typeface="Arial"/>
                        </a:rPr>
                        <a:t>1864-76</a:t>
                      </a:r>
                    </a:p>
                  </a:txBody>
                  <a:tcPr anchor="ctr"/>
                </a:tc>
                <a:tc>
                  <a:txBody>
                    <a:bodyPr/>
                    <a:lstStyle/>
                    <a:p>
                      <a:pPr algn="ctr"/>
                      <a:r>
                        <a:rPr lang="en-US">
                          <a:latin typeface="Arial"/>
                        </a:rPr>
                        <a:t>1884-86</a:t>
                      </a:r>
                    </a:p>
                  </a:txBody>
                  <a:tcPr anchor="ctr"/>
                </a:tc>
              </a:tr>
              <a:tr h="370840">
                <a:tc>
                  <a:txBody>
                    <a:bodyPr/>
                    <a:lstStyle/>
                    <a:p>
                      <a:pPr algn="l"/>
                      <a:r>
                        <a:rPr lang="en-US">
                          <a:latin typeface="Arial"/>
                        </a:rPr>
                        <a:t>North</a:t>
                      </a:r>
                    </a:p>
                  </a:txBody>
                  <a:tcPr anchor="ctr"/>
                </a:tc>
                <a:tc>
                  <a:txBody>
                    <a:bodyPr/>
                    <a:lstStyle/>
                    <a:p>
                      <a:pPr algn="ctr"/>
                      <a:r>
                        <a:rPr lang="en-US" dirty="0">
                          <a:latin typeface="Arial"/>
                        </a:rPr>
                        <a:t>34</a:t>
                      </a:r>
                    </a:p>
                  </a:txBody>
                  <a:tcPr anchor="ctr"/>
                </a:tc>
                <a:tc>
                  <a:txBody>
                    <a:bodyPr/>
                    <a:lstStyle/>
                    <a:p>
                      <a:pPr algn="ctr"/>
                      <a:r>
                        <a:rPr lang="en-US">
                          <a:latin typeface="Arial"/>
                        </a:rPr>
                        <a:t>44</a:t>
                      </a:r>
                    </a:p>
                  </a:txBody>
                  <a:tcPr anchor="ctr"/>
                </a:tc>
                <a:tc>
                  <a:txBody>
                    <a:bodyPr/>
                    <a:lstStyle/>
                    <a:p>
                      <a:pPr algn="ctr"/>
                      <a:r>
                        <a:rPr lang="en-US" dirty="0">
                          <a:latin typeface="Arial"/>
                        </a:rPr>
                        <a:t>63</a:t>
                      </a:r>
                    </a:p>
                  </a:txBody>
                  <a:tcPr anchor="ctr"/>
                </a:tc>
                <a:tc>
                  <a:txBody>
                    <a:bodyPr/>
                    <a:lstStyle/>
                    <a:p>
                      <a:pPr algn="ctr"/>
                      <a:r>
                        <a:rPr lang="en-US" dirty="0">
                          <a:latin typeface="Arial"/>
                        </a:rPr>
                        <a:t>100</a:t>
                      </a:r>
                    </a:p>
                  </a:txBody>
                  <a:tcPr anchor="ctr"/>
                </a:tc>
                <a:tc>
                  <a:txBody>
                    <a:bodyPr/>
                    <a:lstStyle/>
                    <a:p>
                      <a:pPr algn="ctr"/>
                      <a:r>
                        <a:rPr lang="en-US">
                          <a:latin typeface="Arial"/>
                        </a:rPr>
                        <a:t>100</a:t>
                      </a:r>
                    </a:p>
                  </a:txBody>
                  <a:tcPr anchor="ctr"/>
                </a:tc>
                <a:tc>
                  <a:txBody>
                    <a:bodyPr/>
                    <a:lstStyle/>
                    <a:p>
                      <a:pPr algn="ctr"/>
                      <a:r>
                        <a:rPr lang="en-US">
                          <a:latin typeface="Arial"/>
                        </a:rPr>
                        <a:t>100</a:t>
                      </a:r>
                    </a:p>
                  </a:txBody>
                  <a:tcPr anchor="ctr"/>
                </a:tc>
              </a:tr>
              <a:tr h="370840">
                <a:tc>
                  <a:txBody>
                    <a:bodyPr/>
                    <a:lstStyle/>
                    <a:p>
                      <a:pPr algn="l"/>
                      <a:r>
                        <a:rPr lang="en-US">
                          <a:latin typeface="Arial"/>
                        </a:rPr>
                        <a:t>Center</a:t>
                      </a:r>
                    </a:p>
                  </a:txBody>
                  <a:tcPr anchor="ctr"/>
                </a:tc>
                <a:tc>
                  <a:txBody>
                    <a:bodyPr/>
                    <a:lstStyle/>
                    <a:p>
                      <a:pPr algn="ctr"/>
                      <a:r>
                        <a:rPr lang="en-US" dirty="0">
                          <a:latin typeface="Arial"/>
                        </a:rPr>
                        <a:t>26</a:t>
                      </a:r>
                    </a:p>
                  </a:txBody>
                  <a:tcPr anchor="ctr"/>
                </a:tc>
                <a:tc>
                  <a:txBody>
                    <a:bodyPr/>
                    <a:lstStyle/>
                    <a:p>
                      <a:pPr algn="ctr"/>
                      <a:r>
                        <a:rPr lang="en-US">
                          <a:latin typeface="Arial"/>
                        </a:rPr>
                        <a:t>41</a:t>
                      </a:r>
                    </a:p>
                  </a:txBody>
                  <a:tcPr anchor="ctr"/>
                </a:tc>
                <a:tc>
                  <a:txBody>
                    <a:bodyPr/>
                    <a:lstStyle/>
                    <a:p>
                      <a:pPr algn="ctr"/>
                      <a:r>
                        <a:rPr lang="en-US">
                          <a:latin typeface="Arial"/>
                        </a:rPr>
                        <a:t>88</a:t>
                      </a:r>
                    </a:p>
                  </a:txBody>
                  <a:tcPr anchor="ctr"/>
                </a:tc>
                <a:tc>
                  <a:txBody>
                    <a:bodyPr/>
                    <a:lstStyle/>
                    <a:p>
                      <a:pPr algn="ctr"/>
                      <a:r>
                        <a:rPr lang="en-US" dirty="0">
                          <a:latin typeface="Arial"/>
                        </a:rPr>
                        <a:t>75</a:t>
                      </a:r>
                    </a:p>
                  </a:txBody>
                  <a:tcPr anchor="ctr"/>
                </a:tc>
                <a:tc>
                  <a:txBody>
                    <a:bodyPr/>
                    <a:lstStyle/>
                    <a:p>
                      <a:pPr algn="ctr"/>
                      <a:r>
                        <a:rPr lang="en-US" dirty="0">
                          <a:latin typeface="Arial"/>
                        </a:rPr>
                        <a:t>93</a:t>
                      </a:r>
                    </a:p>
                  </a:txBody>
                  <a:tcPr anchor="ctr"/>
                </a:tc>
                <a:tc>
                  <a:txBody>
                    <a:bodyPr/>
                    <a:lstStyle/>
                    <a:p>
                      <a:pPr algn="ctr"/>
                      <a:r>
                        <a:rPr lang="en-US" dirty="0">
                          <a:latin typeface="Arial"/>
                        </a:rPr>
                        <a:t>139</a:t>
                      </a:r>
                    </a:p>
                  </a:txBody>
                  <a:tcPr anchor="ctr"/>
                </a:tc>
              </a:tr>
              <a:tr h="370840">
                <a:tc>
                  <a:txBody>
                    <a:bodyPr/>
                    <a:lstStyle/>
                    <a:p>
                      <a:pPr algn="l"/>
                      <a:r>
                        <a:rPr lang="en-US">
                          <a:latin typeface="Arial"/>
                        </a:rPr>
                        <a:t>South</a:t>
                      </a:r>
                    </a:p>
                  </a:txBody>
                  <a:tcPr anchor="ctr"/>
                </a:tc>
                <a:tc>
                  <a:txBody>
                    <a:bodyPr/>
                    <a:lstStyle/>
                    <a:p>
                      <a:pPr algn="ctr"/>
                      <a:r>
                        <a:rPr lang="en-US" dirty="0">
                          <a:latin typeface="Arial"/>
                        </a:rPr>
                        <a:t>8</a:t>
                      </a:r>
                    </a:p>
                  </a:txBody>
                  <a:tcPr anchor="ctr"/>
                </a:tc>
                <a:tc>
                  <a:txBody>
                    <a:bodyPr/>
                    <a:lstStyle/>
                    <a:p>
                      <a:pPr algn="ctr"/>
                      <a:r>
                        <a:rPr lang="en-US">
                          <a:latin typeface="Arial"/>
                        </a:rPr>
                        <a:t>17</a:t>
                      </a:r>
                    </a:p>
                  </a:txBody>
                  <a:tcPr anchor="ctr"/>
                </a:tc>
                <a:tc>
                  <a:txBody>
                    <a:bodyPr/>
                    <a:lstStyle/>
                    <a:p>
                      <a:pPr algn="ctr"/>
                      <a:r>
                        <a:rPr lang="en-US">
                          <a:latin typeface="Arial"/>
                        </a:rPr>
                        <a:t>21</a:t>
                      </a:r>
                    </a:p>
                  </a:txBody>
                  <a:tcPr anchor="ctr"/>
                </a:tc>
                <a:tc>
                  <a:txBody>
                    <a:bodyPr/>
                    <a:lstStyle/>
                    <a:p>
                      <a:pPr algn="ctr"/>
                      <a:r>
                        <a:rPr lang="en-US">
                          <a:latin typeface="Arial"/>
                        </a:rPr>
                        <a:t>24</a:t>
                      </a:r>
                    </a:p>
                  </a:txBody>
                  <a:tcPr anchor="ctr"/>
                </a:tc>
                <a:tc>
                  <a:txBody>
                    <a:bodyPr/>
                    <a:lstStyle/>
                    <a:p>
                      <a:pPr algn="ctr"/>
                      <a:r>
                        <a:rPr lang="en-US">
                          <a:latin typeface="Arial"/>
                        </a:rPr>
                        <a:t>37</a:t>
                      </a:r>
                    </a:p>
                  </a:txBody>
                  <a:tcPr anchor="ctr"/>
                </a:tc>
                <a:tc>
                  <a:txBody>
                    <a:bodyPr/>
                    <a:lstStyle/>
                    <a:p>
                      <a:pPr algn="ctr"/>
                      <a:r>
                        <a:rPr lang="en-US" dirty="0">
                          <a:latin typeface="Arial"/>
                        </a:rPr>
                        <a:t>33</a:t>
                      </a:r>
                    </a:p>
                  </a:txBody>
                  <a:tcPr anchor="ctr"/>
                </a:tc>
              </a:tr>
            </a:tbl>
          </a:graphicData>
        </a:graphic>
      </p:graphicFrame>
      <p:sp>
        <p:nvSpPr>
          <p:cNvPr id="5" name="Rectangle 4"/>
          <p:cNvSpPr/>
          <p:nvPr/>
        </p:nvSpPr>
        <p:spPr>
          <a:xfrm>
            <a:off x="3429000" y="2895600"/>
            <a:ext cx="1066800" cy="762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05000" y="4267200"/>
            <a:ext cx="58674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Why did these switch?</a:t>
            </a:r>
          </a:p>
          <a:p>
            <a:pPr algn="ctr"/>
            <a:r>
              <a:rPr lang="en-US" dirty="0" smtClean="0"/>
              <a:t>The capital of the country switched in 1880.</a:t>
            </a:r>
          </a:p>
          <a:p>
            <a:pPr algn="ctr"/>
            <a:endParaRPr lang="en-US" dirty="0" smtClean="0"/>
          </a:p>
          <a:p>
            <a:pPr algn="ctr"/>
            <a:r>
              <a:rPr lang="en-US" dirty="0" smtClean="0"/>
              <a:t>What’s the implication for climate?</a:t>
            </a:r>
          </a:p>
        </p:txBody>
      </p:sp>
      <p:sp>
        <p:nvSpPr>
          <p:cNvPr id="6" name="Footer Placeholder 5"/>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Table XI – Proportional Share of Each Season in the Annual Total of the Suicides of Each Country</a:t>
            </a:r>
            <a:endParaRPr lang="en-US" sz="2400" dirty="0"/>
          </a:p>
        </p:txBody>
      </p:sp>
      <p:sp>
        <p:nvSpPr>
          <p:cNvPr id="3" name="Content Placeholder 2"/>
          <p:cNvSpPr>
            <a:spLocks noGrp="1"/>
          </p:cNvSpPr>
          <p:nvPr>
            <p:ph sz="quarter" idx="1"/>
          </p:nvPr>
        </p:nvSpPr>
        <p:spPr>
          <a:xfrm>
            <a:off x="457200" y="1219200"/>
            <a:ext cx="8229600" cy="1676400"/>
          </a:xfrm>
        </p:spPr>
        <p:txBody>
          <a:bodyPr>
            <a:normAutofit lnSpcReduction="10000"/>
          </a:bodyPr>
          <a:lstStyle/>
          <a:p>
            <a:r>
              <a:rPr lang="en-US" dirty="0" smtClean="0"/>
              <a:t>When do more suicides occur?</a:t>
            </a:r>
          </a:p>
          <a:p>
            <a:pPr lvl="1"/>
            <a:r>
              <a:rPr lang="en-US" dirty="0" smtClean="0"/>
              <a:t>Summer</a:t>
            </a:r>
          </a:p>
          <a:p>
            <a:r>
              <a:rPr lang="en-US" dirty="0" smtClean="0"/>
              <a:t>Why?</a:t>
            </a:r>
          </a:p>
          <a:p>
            <a:pPr lvl="1"/>
            <a:r>
              <a:rPr lang="en-US" dirty="0" smtClean="0"/>
              <a:t>Is it heat?</a:t>
            </a:r>
          </a:p>
        </p:txBody>
      </p:sp>
      <p:graphicFrame>
        <p:nvGraphicFramePr>
          <p:cNvPr id="4" name="Content Placeholder 3"/>
          <p:cNvGraphicFramePr>
            <a:graphicFrameLocks/>
          </p:cNvGraphicFramePr>
          <p:nvPr/>
        </p:nvGraphicFramePr>
        <p:xfrm>
          <a:off x="152400" y="2951480"/>
          <a:ext cx="8839200" cy="3220720"/>
        </p:xfrm>
        <a:graphic>
          <a:graphicData uri="http://schemas.openxmlformats.org/drawingml/2006/table">
            <a:tbl>
              <a:tblPr firstRow="1" bandRow="1">
                <a:tableStyleId>{5C22544A-7EE6-4342-B048-85BDC9FD1C3A}</a:tableStyleId>
              </a:tblPr>
              <a:tblGrid>
                <a:gridCol w="1371600"/>
                <a:gridCol w="1066800"/>
                <a:gridCol w="1066800"/>
                <a:gridCol w="1066800"/>
                <a:gridCol w="1066800"/>
                <a:gridCol w="1066800"/>
                <a:gridCol w="1066800"/>
                <a:gridCol w="1066800"/>
              </a:tblGrid>
              <a:tr h="370840">
                <a:tc>
                  <a:txBody>
                    <a:bodyPr/>
                    <a:lstStyle/>
                    <a:p>
                      <a:pPr algn="ctr"/>
                      <a:r>
                        <a:rPr lang="en-US" sz="1600" dirty="0">
                          <a:latin typeface="Arial"/>
                        </a:rPr>
                        <a:t/>
                      </a:r>
                      <a:br>
                        <a:rPr lang="en-US" sz="1600" dirty="0">
                          <a:latin typeface="Arial"/>
                        </a:rPr>
                      </a:br>
                      <a:endParaRPr lang="en-US" sz="1600" dirty="0">
                        <a:latin typeface="Arial"/>
                      </a:endParaRPr>
                    </a:p>
                  </a:txBody>
                  <a:tcPr anchor="ctr"/>
                </a:tc>
                <a:tc>
                  <a:txBody>
                    <a:bodyPr/>
                    <a:lstStyle/>
                    <a:p>
                      <a:pPr algn="ctr"/>
                      <a:r>
                        <a:rPr lang="en-US" sz="1600" dirty="0">
                          <a:latin typeface="Arial"/>
                        </a:rPr>
                        <a:t>Denmark</a:t>
                      </a:r>
                    </a:p>
                  </a:txBody>
                  <a:tcPr anchor="ctr"/>
                </a:tc>
                <a:tc>
                  <a:txBody>
                    <a:bodyPr/>
                    <a:lstStyle/>
                    <a:p>
                      <a:pPr algn="ctr"/>
                      <a:r>
                        <a:rPr lang="en-US" sz="1600">
                          <a:latin typeface="Arial"/>
                        </a:rPr>
                        <a:t>Belgium</a:t>
                      </a:r>
                    </a:p>
                  </a:txBody>
                  <a:tcPr anchor="ctr"/>
                </a:tc>
                <a:tc>
                  <a:txBody>
                    <a:bodyPr/>
                    <a:lstStyle/>
                    <a:p>
                      <a:pPr algn="ctr"/>
                      <a:r>
                        <a:rPr lang="en-US" sz="1600">
                          <a:latin typeface="Arial"/>
                        </a:rPr>
                        <a:t>France</a:t>
                      </a:r>
                    </a:p>
                  </a:txBody>
                  <a:tcPr anchor="ctr"/>
                </a:tc>
                <a:tc>
                  <a:txBody>
                    <a:bodyPr/>
                    <a:lstStyle/>
                    <a:p>
                      <a:pPr algn="ctr"/>
                      <a:r>
                        <a:rPr lang="en-US" sz="1600">
                          <a:latin typeface="Arial"/>
                        </a:rPr>
                        <a:t>Saxony</a:t>
                      </a:r>
                    </a:p>
                  </a:txBody>
                  <a:tcPr anchor="ctr"/>
                </a:tc>
                <a:tc>
                  <a:txBody>
                    <a:bodyPr/>
                    <a:lstStyle/>
                    <a:p>
                      <a:pPr algn="ctr"/>
                      <a:r>
                        <a:rPr lang="en-US" sz="1600">
                          <a:latin typeface="Arial"/>
                        </a:rPr>
                        <a:t>Bavaria</a:t>
                      </a:r>
                    </a:p>
                  </a:txBody>
                  <a:tcPr anchor="ctr"/>
                </a:tc>
                <a:tc>
                  <a:txBody>
                    <a:bodyPr/>
                    <a:lstStyle/>
                    <a:p>
                      <a:pPr algn="ctr"/>
                      <a:r>
                        <a:rPr lang="en-US" sz="1600">
                          <a:latin typeface="Arial"/>
                        </a:rPr>
                        <a:t>Austria</a:t>
                      </a:r>
                    </a:p>
                  </a:txBody>
                  <a:tcPr anchor="ctr"/>
                </a:tc>
                <a:tc>
                  <a:txBody>
                    <a:bodyPr/>
                    <a:lstStyle/>
                    <a:p>
                      <a:pPr algn="ctr"/>
                      <a:r>
                        <a:rPr lang="en-US" sz="1600" dirty="0">
                          <a:latin typeface="Arial"/>
                        </a:rPr>
                        <a:t>Prussia</a:t>
                      </a:r>
                    </a:p>
                  </a:txBody>
                  <a:tcPr anchor="ctr"/>
                </a:tc>
              </a:tr>
              <a:tr h="370840">
                <a:tc>
                  <a:txBody>
                    <a:bodyPr/>
                    <a:lstStyle/>
                    <a:p>
                      <a:pPr algn="ctr"/>
                      <a:r>
                        <a:rPr lang="en-US" sz="1600">
                          <a:latin typeface="Arial"/>
                        </a:rPr>
                        <a:t/>
                      </a:r>
                      <a:br>
                        <a:rPr lang="en-US" sz="1600">
                          <a:latin typeface="Arial"/>
                        </a:rPr>
                      </a:br>
                      <a:endParaRPr lang="en-US" sz="1600">
                        <a:latin typeface="Arial"/>
                      </a:endParaRPr>
                    </a:p>
                  </a:txBody>
                  <a:tcPr anchor="ctr"/>
                </a:tc>
                <a:tc>
                  <a:txBody>
                    <a:bodyPr/>
                    <a:lstStyle/>
                    <a:p>
                      <a:pPr algn="ctr"/>
                      <a:r>
                        <a:rPr lang="en-US" sz="1600">
                          <a:latin typeface="Arial"/>
                        </a:rPr>
                        <a:t>(1858-65)</a:t>
                      </a:r>
                    </a:p>
                  </a:txBody>
                  <a:tcPr anchor="ctr"/>
                </a:tc>
                <a:tc>
                  <a:txBody>
                    <a:bodyPr/>
                    <a:lstStyle/>
                    <a:p>
                      <a:pPr algn="ctr"/>
                      <a:r>
                        <a:rPr lang="en-US" sz="1600" dirty="0">
                          <a:latin typeface="Arial"/>
                        </a:rPr>
                        <a:t>(1841-49)</a:t>
                      </a:r>
                    </a:p>
                  </a:txBody>
                  <a:tcPr anchor="ctr"/>
                </a:tc>
                <a:tc>
                  <a:txBody>
                    <a:bodyPr/>
                    <a:lstStyle/>
                    <a:p>
                      <a:pPr algn="ctr"/>
                      <a:r>
                        <a:rPr lang="en-US" sz="1600" dirty="0">
                          <a:latin typeface="Arial"/>
                        </a:rPr>
                        <a:t>(1835-43)</a:t>
                      </a:r>
                    </a:p>
                  </a:txBody>
                  <a:tcPr anchor="ctr"/>
                </a:tc>
                <a:tc>
                  <a:txBody>
                    <a:bodyPr/>
                    <a:lstStyle/>
                    <a:p>
                      <a:pPr algn="ctr"/>
                      <a:r>
                        <a:rPr lang="en-US" sz="1600">
                          <a:latin typeface="Arial"/>
                        </a:rPr>
                        <a:t>(1847-58)</a:t>
                      </a:r>
                    </a:p>
                  </a:txBody>
                  <a:tcPr anchor="ctr"/>
                </a:tc>
                <a:tc>
                  <a:txBody>
                    <a:bodyPr/>
                    <a:lstStyle/>
                    <a:p>
                      <a:pPr algn="ctr"/>
                      <a:r>
                        <a:rPr lang="en-US" sz="1600">
                          <a:latin typeface="Arial"/>
                        </a:rPr>
                        <a:t>(1858-65)</a:t>
                      </a:r>
                    </a:p>
                  </a:txBody>
                  <a:tcPr anchor="ctr"/>
                </a:tc>
                <a:tc>
                  <a:txBody>
                    <a:bodyPr/>
                    <a:lstStyle/>
                    <a:p>
                      <a:pPr algn="ctr"/>
                      <a:r>
                        <a:rPr lang="en-US" sz="1600">
                          <a:latin typeface="Arial"/>
                        </a:rPr>
                        <a:t>(1858-59)</a:t>
                      </a:r>
                    </a:p>
                  </a:txBody>
                  <a:tcPr anchor="ctr"/>
                </a:tc>
                <a:tc>
                  <a:txBody>
                    <a:bodyPr/>
                    <a:lstStyle/>
                    <a:p>
                      <a:pPr algn="ctr"/>
                      <a:r>
                        <a:rPr lang="en-US" sz="1600" dirty="0">
                          <a:latin typeface="Arial"/>
                        </a:rPr>
                        <a:t>(1869-72)</a:t>
                      </a:r>
                    </a:p>
                  </a:txBody>
                  <a:tcPr anchor="ctr"/>
                </a:tc>
              </a:tr>
              <a:tr h="370840">
                <a:tc>
                  <a:txBody>
                    <a:bodyPr/>
                    <a:lstStyle/>
                    <a:p>
                      <a:pPr algn="ctr"/>
                      <a:r>
                        <a:rPr lang="en-US" sz="1600">
                          <a:latin typeface="Arial"/>
                        </a:rPr>
                        <a:t>Summer</a:t>
                      </a:r>
                    </a:p>
                  </a:txBody>
                  <a:tcPr anchor="ctr"/>
                </a:tc>
                <a:tc>
                  <a:txBody>
                    <a:bodyPr/>
                    <a:lstStyle/>
                    <a:p>
                      <a:pPr algn="ctr"/>
                      <a:r>
                        <a:rPr lang="en-US" sz="1600">
                          <a:latin typeface="Arial"/>
                        </a:rPr>
                        <a:t>312</a:t>
                      </a:r>
                    </a:p>
                  </a:txBody>
                  <a:tcPr anchor="ctr"/>
                </a:tc>
                <a:tc>
                  <a:txBody>
                    <a:bodyPr/>
                    <a:lstStyle/>
                    <a:p>
                      <a:pPr algn="ctr"/>
                      <a:r>
                        <a:rPr lang="en-US" sz="1600">
                          <a:latin typeface="Arial"/>
                        </a:rPr>
                        <a:t>301</a:t>
                      </a:r>
                    </a:p>
                  </a:txBody>
                  <a:tcPr anchor="ctr"/>
                </a:tc>
                <a:tc>
                  <a:txBody>
                    <a:bodyPr/>
                    <a:lstStyle/>
                    <a:p>
                      <a:pPr algn="ctr"/>
                      <a:r>
                        <a:rPr lang="en-US" sz="1600" dirty="0">
                          <a:latin typeface="Arial"/>
                        </a:rPr>
                        <a:t>306</a:t>
                      </a:r>
                    </a:p>
                  </a:txBody>
                  <a:tcPr anchor="ctr"/>
                </a:tc>
                <a:tc>
                  <a:txBody>
                    <a:bodyPr/>
                    <a:lstStyle/>
                    <a:p>
                      <a:pPr algn="ctr"/>
                      <a:r>
                        <a:rPr lang="en-US" sz="1600" dirty="0">
                          <a:latin typeface="Arial"/>
                        </a:rPr>
                        <a:t>307</a:t>
                      </a:r>
                    </a:p>
                  </a:txBody>
                  <a:tcPr anchor="ctr"/>
                </a:tc>
                <a:tc>
                  <a:txBody>
                    <a:bodyPr/>
                    <a:lstStyle/>
                    <a:p>
                      <a:pPr algn="ctr"/>
                      <a:r>
                        <a:rPr lang="en-US" sz="1600" dirty="0">
                          <a:latin typeface="Arial"/>
                        </a:rPr>
                        <a:t>308</a:t>
                      </a:r>
                    </a:p>
                  </a:txBody>
                  <a:tcPr anchor="ctr"/>
                </a:tc>
                <a:tc>
                  <a:txBody>
                    <a:bodyPr/>
                    <a:lstStyle/>
                    <a:p>
                      <a:pPr algn="ctr"/>
                      <a:r>
                        <a:rPr lang="en-US" sz="1600">
                          <a:latin typeface="Arial"/>
                        </a:rPr>
                        <a:t>315</a:t>
                      </a:r>
                    </a:p>
                  </a:txBody>
                  <a:tcPr anchor="ctr"/>
                </a:tc>
                <a:tc>
                  <a:txBody>
                    <a:bodyPr/>
                    <a:lstStyle/>
                    <a:p>
                      <a:pPr algn="ctr"/>
                      <a:r>
                        <a:rPr lang="en-US" sz="1600">
                          <a:latin typeface="Arial"/>
                        </a:rPr>
                        <a:t>290</a:t>
                      </a:r>
                    </a:p>
                  </a:txBody>
                  <a:tcPr anchor="ctr"/>
                </a:tc>
              </a:tr>
              <a:tr h="370840">
                <a:tc>
                  <a:txBody>
                    <a:bodyPr/>
                    <a:lstStyle/>
                    <a:p>
                      <a:pPr algn="ctr"/>
                      <a:r>
                        <a:rPr lang="en-US" sz="1600">
                          <a:latin typeface="Arial"/>
                        </a:rPr>
                        <a:t>Spring</a:t>
                      </a:r>
                    </a:p>
                  </a:txBody>
                  <a:tcPr anchor="ctr"/>
                </a:tc>
                <a:tc>
                  <a:txBody>
                    <a:bodyPr/>
                    <a:lstStyle/>
                    <a:p>
                      <a:pPr algn="ctr"/>
                      <a:r>
                        <a:rPr lang="en-US" sz="1600" dirty="0">
                          <a:latin typeface="Arial"/>
                        </a:rPr>
                        <a:t>284</a:t>
                      </a:r>
                    </a:p>
                  </a:txBody>
                  <a:tcPr anchor="ctr"/>
                </a:tc>
                <a:tc>
                  <a:txBody>
                    <a:bodyPr/>
                    <a:lstStyle/>
                    <a:p>
                      <a:pPr algn="ctr"/>
                      <a:r>
                        <a:rPr lang="en-US" sz="1600">
                          <a:latin typeface="Arial"/>
                        </a:rPr>
                        <a:t>275</a:t>
                      </a:r>
                    </a:p>
                  </a:txBody>
                  <a:tcPr anchor="ctr"/>
                </a:tc>
                <a:tc>
                  <a:txBody>
                    <a:bodyPr/>
                    <a:lstStyle/>
                    <a:p>
                      <a:pPr algn="ctr"/>
                      <a:r>
                        <a:rPr lang="en-US" sz="1600">
                          <a:latin typeface="Arial"/>
                        </a:rPr>
                        <a:t>283</a:t>
                      </a:r>
                    </a:p>
                  </a:txBody>
                  <a:tcPr anchor="ctr"/>
                </a:tc>
                <a:tc>
                  <a:txBody>
                    <a:bodyPr/>
                    <a:lstStyle/>
                    <a:p>
                      <a:pPr algn="ctr"/>
                      <a:r>
                        <a:rPr lang="en-US" sz="1600">
                          <a:latin typeface="Arial"/>
                        </a:rPr>
                        <a:t>281</a:t>
                      </a:r>
                    </a:p>
                  </a:txBody>
                  <a:tcPr anchor="ctr"/>
                </a:tc>
                <a:tc>
                  <a:txBody>
                    <a:bodyPr/>
                    <a:lstStyle/>
                    <a:p>
                      <a:pPr algn="ctr"/>
                      <a:r>
                        <a:rPr lang="en-US" sz="1600" dirty="0">
                          <a:latin typeface="Arial"/>
                        </a:rPr>
                        <a:t>282</a:t>
                      </a:r>
                    </a:p>
                  </a:txBody>
                  <a:tcPr anchor="ctr"/>
                </a:tc>
                <a:tc>
                  <a:txBody>
                    <a:bodyPr/>
                    <a:lstStyle/>
                    <a:p>
                      <a:pPr algn="ctr"/>
                      <a:r>
                        <a:rPr lang="en-US" sz="1600" dirty="0">
                          <a:latin typeface="Arial"/>
                        </a:rPr>
                        <a:t>281</a:t>
                      </a:r>
                    </a:p>
                  </a:txBody>
                  <a:tcPr anchor="ctr"/>
                </a:tc>
                <a:tc>
                  <a:txBody>
                    <a:bodyPr/>
                    <a:lstStyle/>
                    <a:p>
                      <a:pPr algn="ctr"/>
                      <a:r>
                        <a:rPr lang="en-US" sz="1600">
                          <a:latin typeface="Arial"/>
                        </a:rPr>
                        <a:t>284</a:t>
                      </a:r>
                    </a:p>
                  </a:txBody>
                  <a:tcPr anchor="ctr"/>
                </a:tc>
              </a:tr>
              <a:tr h="370840">
                <a:tc>
                  <a:txBody>
                    <a:bodyPr/>
                    <a:lstStyle/>
                    <a:p>
                      <a:pPr algn="ctr"/>
                      <a:r>
                        <a:rPr lang="en-US" sz="1600">
                          <a:latin typeface="Arial"/>
                        </a:rPr>
                        <a:t>Autumn</a:t>
                      </a:r>
                    </a:p>
                  </a:txBody>
                  <a:tcPr anchor="ctr"/>
                </a:tc>
                <a:tc>
                  <a:txBody>
                    <a:bodyPr/>
                    <a:lstStyle/>
                    <a:p>
                      <a:pPr algn="ctr"/>
                      <a:r>
                        <a:rPr lang="en-US" sz="1600">
                          <a:latin typeface="Arial"/>
                        </a:rPr>
                        <a:t>227</a:t>
                      </a:r>
                    </a:p>
                  </a:txBody>
                  <a:tcPr anchor="ctr"/>
                </a:tc>
                <a:tc>
                  <a:txBody>
                    <a:bodyPr/>
                    <a:lstStyle/>
                    <a:p>
                      <a:pPr algn="ctr"/>
                      <a:r>
                        <a:rPr lang="en-US" sz="1600">
                          <a:latin typeface="Arial"/>
                        </a:rPr>
                        <a:t>229</a:t>
                      </a:r>
                    </a:p>
                  </a:txBody>
                  <a:tcPr anchor="ctr"/>
                </a:tc>
                <a:tc>
                  <a:txBody>
                    <a:bodyPr/>
                    <a:lstStyle/>
                    <a:p>
                      <a:pPr algn="ctr"/>
                      <a:r>
                        <a:rPr lang="en-US" sz="1600">
                          <a:latin typeface="Arial"/>
                        </a:rPr>
                        <a:t>210</a:t>
                      </a:r>
                    </a:p>
                  </a:txBody>
                  <a:tcPr anchor="ctr"/>
                </a:tc>
                <a:tc>
                  <a:txBody>
                    <a:bodyPr/>
                    <a:lstStyle/>
                    <a:p>
                      <a:pPr algn="ctr"/>
                      <a:r>
                        <a:rPr lang="en-US" sz="1600">
                          <a:latin typeface="Arial"/>
                        </a:rPr>
                        <a:t>217</a:t>
                      </a:r>
                    </a:p>
                  </a:txBody>
                  <a:tcPr anchor="ctr"/>
                </a:tc>
                <a:tc>
                  <a:txBody>
                    <a:bodyPr/>
                    <a:lstStyle/>
                    <a:p>
                      <a:pPr algn="ctr"/>
                      <a:r>
                        <a:rPr lang="en-US" sz="1600">
                          <a:latin typeface="Arial"/>
                        </a:rPr>
                        <a:t>218</a:t>
                      </a:r>
                    </a:p>
                  </a:txBody>
                  <a:tcPr anchor="ctr"/>
                </a:tc>
                <a:tc>
                  <a:txBody>
                    <a:bodyPr/>
                    <a:lstStyle/>
                    <a:p>
                      <a:pPr algn="ctr"/>
                      <a:r>
                        <a:rPr lang="en-US" sz="1600" dirty="0">
                          <a:latin typeface="Arial"/>
                        </a:rPr>
                        <a:t>219</a:t>
                      </a:r>
                    </a:p>
                  </a:txBody>
                  <a:tcPr anchor="ctr"/>
                </a:tc>
                <a:tc>
                  <a:txBody>
                    <a:bodyPr/>
                    <a:lstStyle/>
                    <a:p>
                      <a:pPr algn="ctr"/>
                      <a:r>
                        <a:rPr lang="en-US" sz="1600">
                          <a:latin typeface="Arial"/>
                        </a:rPr>
                        <a:t>227</a:t>
                      </a:r>
                    </a:p>
                  </a:txBody>
                  <a:tcPr anchor="ctr"/>
                </a:tc>
              </a:tr>
              <a:tr h="370840">
                <a:tc>
                  <a:txBody>
                    <a:bodyPr/>
                    <a:lstStyle/>
                    <a:p>
                      <a:pPr algn="ctr"/>
                      <a:r>
                        <a:rPr lang="en-US" sz="1600">
                          <a:latin typeface="Arial"/>
                        </a:rPr>
                        <a:t>Winter</a:t>
                      </a:r>
                    </a:p>
                  </a:txBody>
                  <a:tcPr anchor="ctr"/>
                </a:tc>
                <a:tc>
                  <a:txBody>
                    <a:bodyPr/>
                    <a:lstStyle/>
                    <a:p>
                      <a:pPr algn="ctr"/>
                      <a:r>
                        <a:rPr lang="en-US" sz="1600">
                          <a:latin typeface="Arial"/>
                        </a:rPr>
                        <a:t>177</a:t>
                      </a:r>
                    </a:p>
                  </a:txBody>
                  <a:tcPr anchor="ctr"/>
                </a:tc>
                <a:tc>
                  <a:txBody>
                    <a:bodyPr/>
                    <a:lstStyle/>
                    <a:p>
                      <a:pPr algn="ctr"/>
                      <a:r>
                        <a:rPr lang="en-US" sz="1600">
                          <a:latin typeface="Arial"/>
                        </a:rPr>
                        <a:t>195</a:t>
                      </a:r>
                    </a:p>
                  </a:txBody>
                  <a:tcPr anchor="ctr"/>
                </a:tc>
                <a:tc>
                  <a:txBody>
                    <a:bodyPr/>
                    <a:lstStyle/>
                    <a:p>
                      <a:pPr algn="ctr"/>
                      <a:r>
                        <a:rPr lang="en-US" sz="1600">
                          <a:latin typeface="Arial"/>
                        </a:rPr>
                        <a:t>201</a:t>
                      </a:r>
                    </a:p>
                  </a:txBody>
                  <a:tcPr anchor="ctr"/>
                </a:tc>
                <a:tc>
                  <a:txBody>
                    <a:bodyPr/>
                    <a:lstStyle/>
                    <a:p>
                      <a:pPr algn="ctr"/>
                      <a:r>
                        <a:rPr lang="en-US" sz="1600">
                          <a:latin typeface="Arial"/>
                        </a:rPr>
                        <a:t>195</a:t>
                      </a:r>
                    </a:p>
                  </a:txBody>
                  <a:tcPr anchor="ctr"/>
                </a:tc>
                <a:tc>
                  <a:txBody>
                    <a:bodyPr/>
                    <a:lstStyle/>
                    <a:p>
                      <a:pPr algn="ctr"/>
                      <a:r>
                        <a:rPr lang="en-US" sz="1600">
                          <a:latin typeface="Arial"/>
                        </a:rPr>
                        <a:t>192</a:t>
                      </a:r>
                    </a:p>
                  </a:txBody>
                  <a:tcPr anchor="ctr"/>
                </a:tc>
                <a:tc>
                  <a:txBody>
                    <a:bodyPr/>
                    <a:lstStyle/>
                    <a:p>
                      <a:pPr algn="ctr"/>
                      <a:r>
                        <a:rPr lang="en-US" sz="1600" dirty="0">
                          <a:latin typeface="Arial"/>
                        </a:rPr>
                        <a:t>185</a:t>
                      </a:r>
                    </a:p>
                  </a:txBody>
                  <a:tcPr anchor="ctr"/>
                </a:tc>
                <a:tc>
                  <a:txBody>
                    <a:bodyPr/>
                    <a:lstStyle/>
                    <a:p>
                      <a:pPr algn="ctr"/>
                      <a:r>
                        <a:rPr lang="en-US" sz="1600" dirty="0">
                          <a:latin typeface="Arial"/>
                        </a:rPr>
                        <a:t>199</a:t>
                      </a:r>
                    </a:p>
                  </a:txBody>
                  <a:tcPr anchor="ctr"/>
                </a:tc>
              </a:tr>
              <a:tr h="370840">
                <a:tc>
                  <a:txBody>
                    <a:bodyPr/>
                    <a:lstStyle/>
                    <a:p>
                      <a:pPr algn="ctr"/>
                      <a:r>
                        <a:rPr lang="en-US" sz="1600">
                          <a:latin typeface="Arial"/>
                        </a:rPr>
                        <a:t/>
                      </a:r>
                      <a:br>
                        <a:rPr lang="en-US" sz="1600">
                          <a:latin typeface="Arial"/>
                        </a:rPr>
                      </a:br>
                      <a:endParaRPr lang="en-US" sz="1600">
                        <a:latin typeface="Arial"/>
                      </a:endParaRPr>
                    </a:p>
                  </a:txBody>
                  <a:tcPr anchor="ctr"/>
                </a:tc>
                <a:tc>
                  <a:txBody>
                    <a:bodyPr/>
                    <a:lstStyle/>
                    <a:p>
                      <a:pPr algn="ctr"/>
                      <a:r>
                        <a:rPr lang="en-US" sz="1600">
                          <a:latin typeface="Arial"/>
                        </a:rPr>
                        <a:t>1,000</a:t>
                      </a:r>
                    </a:p>
                  </a:txBody>
                  <a:tcPr anchor="ctr"/>
                </a:tc>
                <a:tc>
                  <a:txBody>
                    <a:bodyPr/>
                    <a:lstStyle/>
                    <a:p>
                      <a:pPr algn="ctr"/>
                      <a:r>
                        <a:rPr lang="en-US" sz="1600">
                          <a:latin typeface="Arial"/>
                        </a:rPr>
                        <a:t>1,000</a:t>
                      </a:r>
                    </a:p>
                  </a:txBody>
                  <a:tcPr anchor="ctr"/>
                </a:tc>
                <a:tc>
                  <a:txBody>
                    <a:bodyPr/>
                    <a:lstStyle/>
                    <a:p>
                      <a:pPr algn="ctr"/>
                      <a:r>
                        <a:rPr lang="en-US" sz="1600">
                          <a:latin typeface="Arial"/>
                        </a:rPr>
                        <a:t>1,000</a:t>
                      </a:r>
                    </a:p>
                  </a:txBody>
                  <a:tcPr anchor="ctr"/>
                </a:tc>
                <a:tc>
                  <a:txBody>
                    <a:bodyPr/>
                    <a:lstStyle/>
                    <a:p>
                      <a:pPr algn="ctr"/>
                      <a:r>
                        <a:rPr lang="en-US" sz="1600">
                          <a:latin typeface="Arial"/>
                        </a:rPr>
                        <a:t>1,000</a:t>
                      </a:r>
                    </a:p>
                  </a:txBody>
                  <a:tcPr anchor="ctr"/>
                </a:tc>
                <a:tc>
                  <a:txBody>
                    <a:bodyPr/>
                    <a:lstStyle/>
                    <a:p>
                      <a:pPr algn="ctr"/>
                      <a:r>
                        <a:rPr lang="en-US" sz="1600">
                          <a:latin typeface="Arial"/>
                        </a:rPr>
                        <a:t>1,000</a:t>
                      </a:r>
                    </a:p>
                  </a:txBody>
                  <a:tcPr anchor="ctr"/>
                </a:tc>
                <a:tc>
                  <a:txBody>
                    <a:bodyPr/>
                    <a:lstStyle/>
                    <a:p>
                      <a:pPr algn="ctr"/>
                      <a:r>
                        <a:rPr lang="en-US" sz="1600">
                          <a:latin typeface="Arial"/>
                        </a:rPr>
                        <a:t>1,000</a:t>
                      </a:r>
                    </a:p>
                  </a:txBody>
                  <a:tcPr anchor="ctr"/>
                </a:tc>
                <a:tc>
                  <a:txBody>
                    <a:bodyPr/>
                    <a:lstStyle/>
                    <a:p>
                      <a:pPr algn="ctr"/>
                      <a:r>
                        <a:rPr lang="en-US" sz="1600" dirty="0">
                          <a:latin typeface="Arial"/>
                        </a:rPr>
                        <a:t>1,000</a:t>
                      </a:r>
                    </a:p>
                  </a:txBody>
                  <a:tcPr anchor="ctr"/>
                </a:tc>
              </a:tr>
            </a:tbl>
          </a:graphicData>
        </a:graphic>
      </p:graphicFrame>
      <p:sp>
        <p:nvSpPr>
          <p:cNvPr id="5" name="Footer Placeholder 4"/>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Table XI – Proportional Share of Each Season in the Annual Total of the Suicides of Each Country</a:t>
            </a:r>
            <a:endParaRPr lang="en-US" sz="2400" dirty="0"/>
          </a:p>
        </p:txBody>
      </p:sp>
      <p:graphicFrame>
        <p:nvGraphicFramePr>
          <p:cNvPr id="4" name="Content Placeholder 3"/>
          <p:cNvGraphicFramePr>
            <a:graphicFrameLocks noGrp="1"/>
          </p:cNvGraphicFramePr>
          <p:nvPr>
            <p:ph sz="quarter" idx="1"/>
          </p:nvPr>
        </p:nvGraphicFramePr>
        <p:xfrm>
          <a:off x="152400" y="1600200"/>
          <a:ext cx="8686801" cy="2301240"/>
        </p:xfrm>
        <a:graphic>
          <a:graphicData uri="http://schemas.openxmlformats.org/drawingml/2006/table">
            <a:tbl>
              <a:tblPr firstRow="1" bandRow="1">
                <a:tableStyleId>{5C22544A-7EE6-4342-B048-85BDC9FD1C3A}</a:tableStyleId>
              </a:tblPr>
              <a:tblGrid>
                <a:gridCol w="1219200"/>
                <a:gridCol w="2209800"/>
                <a:gridCol w="1828800"/>
                <a:gridCol w="1785552"/>
                <a:gridCol w="1643449"/>
              </a:tblGrid>
              <a:tr h="370840">
                <a:tc>
                  <a:txBody>
                    <a:bodyPr/>
                    <a:lstStyle/>
                    <a:p>
                      <a:pPr algn="l"/>
                      <a:endParaRPr lang="en-US" dirty="0">
                        <a:latin typeface="Arial"/>
                      </a:endParaRPr>
                    </a:p>
                  </a:txBody>
                  <a:tcPr anchor="ctr"/>
                </a:tc>
                <a:tc gridSpan="2">
                  <a:txBody>
                    <a:bodyPr/>
                    <a:lstStyle/>
                    <a:p>
                      <a:pPr algn="ctr"/>
                      <a:r>
                        <a:rPr lang="en-US" dirty="0" smtClean="0">
                          <a:latin typeface="Arial"/>
                        </a:rPr>
                        <a:t>France</a:t>
                      </a:r>
                      <a:endParaRPr lang="en-US" dirty="0">
                        <a:latin typeface="Arial"/>
                      </a:endParaRPr>
                    </a:p>
                  </a:txBody>
                  <a:tcPr anchor="ctr"/>
                </a:tc>
                <a:tc hMerge="1">
                  <a:txBody>
                    <a:bodyPr/>
                    <a:lstStyle/>
                    <a:p>
                      <a:pPr algn="l"/>
                      <a:endParaRPr lang="en-US" dirty="0">
                        <a:latin typeface="Arial"/>
                      </a:endParaRPr>
                    </a:p>
                  </a:txBody>
                  <a:tcPr anchor="ctr"/>
                </a:tc>
                <a:tc gridSpan="2">
                  <a:txBody>
                    <a:bodyPr/>
                    <a:lstStyle/>
                    <a:p>
                      <a:pPr algn="ctr"/>
                      <a:r>
                        <a:rPr lang="en-US" dirty="0" smtClean="0">
                          <a:latin typeface="Arial"/>
                        </a:rPr>
                        <a:t>Italy</a:t>
                      </a:r>
                      <a:endParaRPr lang="en-US" dirty="0">
                        <a:latin typeface="Arial"/>
                      </a:endParaRPr>
                    </a:p>
                  </a:txBody>
                  <a:tcPr anchor="ctr"/>
                </a:tc>
                <a:tc hMerge="1">
                  <a:txBody>
                    <a:bodyPr/>
                    <a:lstStyle/>
                    <a:p>
                      <a:pPr algn="l"/>
                      <a:endParaRPr lang="en-US" dirty="0">
                        <a:latin typeface="Arial"/>
                      </a:endParaRPr>
                    </a:p>
                  </a:txBody>
                  <a:tcPr anchor="ctr"/>
                </a:tc>
              </a:tr>
              <a:tr h="370840">
                <a:tc>
                  <a:txBody>
                    <a:bodyPr/>
                    <a:lstStyle/>
                    <a:p>
                      <a:pPr algn="l"/>
                      <a:endParaRPr lang="en-US" dirty="0">
                        <a:latin typeface="Arial"/>
                      </a:endParaRPr>
                    </a:p>
                  </a:txBody>
                  <a:tcPr anchor="ctr"/>
                </a:tc>
                <a:tc>
                  <a:txBody>
                    <a:bodyPr/>
                    <a:lstStyle/>
                    <a:p>
                      <a:pPr algn="ctr"/>
                      <a:r>
                        <a:rPr lang="en-US" dirty="0" smtClean="0">
                          <a:latin typeface="Arial"/>
                        </a:rPr>
                        <a:t>Proportion of 1,000 Annual Suicides in Each Season</a:t>
                      </a:r>
                      <a:endParaRPr lang="en-US" dirty="0">
                        <a:latin typeface="Arial"/>
                      </a:endParaRPr>
                    </a:p>
                  </a:txBody>
                  <a:tcPr anchor="ctr"/>
                </a:tc>
                <a:tc>
                  <a:txBody>
                    <a:bodyPr/>
                    <a:lstStyle/>
                    <a:p>
                      <a:pPr algn="ctr"/>
                      <a:r>
                        <a:rPr lang="en-US" dirty="0" smtClean="0">
                          <a:latin typeface="Arial"/>
                        </a:rPr>
                        <a:t>Average Temperature</a:t>
                      </a:r>
                      <a:r>
                        <a:rPr lang="en-US" baseline="0" dirty="0" smtClean="0">
                          <a:latin typeface="Arial"/>
                        </a:rPr>
                        <a:t> of the Seasons</a:t>
                      </a:r>
                      <a:endParaRPr lang="en-US" dirty="0">
                        <a:latin typeface="Arial"/>
                      </a:endParaRPr>
                    </a:p>
                  </a:txBody>
                  <a:tcPr anchor="ctr"/>
                </a:tc>
                <a:tc>
                  <a:txBody>
                    <a:bodyPr/>
                    <a:lstStyle/>
                    <a:p>
                      <a:pPr algn="ctr"/>
                      <a:r>
                        <a:rPr lang="en-US" dirty="0" smtClean="0">
                          <a:latin typeface="Arial"/>
                        </a:rPr>
                        <a:t>Proportion of 1,000 Annual Suicides in Each Season</a:t>
                      </a:r>
                      <a:endParaRPr lang="en-US" dirty="0">
                        <a:latin typeface="Arial"/>
                      </a:endParaRPr>
                    </a:p>
                  </a:txBody>
                  <a:tcPr anchor="ctr"/>
                </a:tc>
                <a:tc>
                  <a:txBody>
                    <a:bodyPr/>
                    <a:lstStyle/>
                    <a:p>
                      <a:pPr algn="ctr"/>
                      <a:r>
                        <a:rPr lang="en-US" dirty="0" smtClean="0">
                          <a:latin typeface="Arial"/>
                        </a:rPr>
                        <a:t>Average Temperature</a:t>
                      </a:r>
                      <a:r>
                        <a:rPr lang="en-US" baseline="0" dirty="0" smtClean="0">
                          <a:latin typeface="Arial"/>
                        </a:rPr>
                        <a:t> of the Seasons</a:t>
                      </a:r>
                      <a:endParaRPr lang="en-US" dirty="0">
                        <a:latin typeface="Arial"/>
                      </a:endParaRPr>
                    </a:p>
                  </a:txBody>
                  <a:tcPr anchor="ctr"/>
                </a:tc>
              </a:tr>
              <a:tr h="370840">
                <a:tc>
                  <a:txBody>
                    <a:bodyPr/>
                    <a:lstStyle/>
                    <a:p>
                      <a:pPr algn="l"/>
                      <a:r>
                        <a:rPr lang="en-US" dirty="0">
                          <a:latin typeface="Arial"/>
                        </a:rPr>
                        <a:t>Spring</a:t>
                      </a:r>
                    </a:p>
                  </a:txBody>
                  <a:tcPr anchor="ctr"/>
                </a:tc>
                <a:tc>
                  <a:txBody>
                    <a:bodyPr/>
                    <a:lstStyle/>
                    <a:p>
                      <a:pPr algn="ctr"/>
                      <a:r>
                        <a:rPr lang="en-US" dirty="0">
                          <a:latin typeface="Arial"/>
                        </a:rPr>
                        <a:t>281</a:t>
                      </a:r>
                    </a:p>
                  </a:txBody>
                  <a:tcPr anchor="ctr"/>
                </a:tc>
                <a:tc>
                  <a:txBody>
                    <a:bodyPr/>
                    <a:lstStyle/>
                    <a:p>
                      <a:pPr algn="ctr"/>
                      <a:r>
                        <a:rPr lang="en-US" dirty="0">
                          <a:latin typeface="Arial"/>
                        </a:rPr>
                        <a:t>50.36 </a:t>
                      </a:r>
                      <a:r>
                        <a:rPr lang="en-US" dirty="0" smtClean="0">
                          <a:latin typeface="Arial"/>
                        </a:rPr>
                        <a:t>degrees</a:t>
                      </a:r>
                      <a:endParaRPr lang="en-US" dirty="0">
                        <a:latin typeface="Arial"/>
                      </a:endParaRPr>
                    </a:p>
                  </a:txBody>
                  <a:tcPr anchor="ctr"/>
                </a:tc>
                <a:tc>
                  <a:txBody>
                    <a:bodyPr/>
                    <a:lstStyle/>
                    <a:p>
                      <a:pPr algn="ctr"/>
                      <a:r>
                        <a:rPr lang="en-US" dirty="0">
                          <a:latin typeface="Arial"/>
                        </a:rPr>
                        <a:t>297</a:t>
                      </a:r>
                    </a:p>
                  </a:txBody>
                  <a:tcPr anchor="ctr"/>
                </a:tc>
                <a:tc>
                  <a:txBody>
                    <a:bodyPr/>
                    <a:lstStyle/>
                    <a:p>
                      <a:pPr algn="ctr"/>
                      <a:r>
                        <a:rPr lang="en-US" dirty="0">
                          <a:latin typeface="Arial"/>
                        </a:rPr>
                        <a:t>55.22 degrees</a:t>
                      </a:r>
                    </a:p>
                  </a:txBody>
                  <a:tcPr anchor="ctr"/>
                </a:tc>
              </a:tr>
              <a:tr h="370840">
                <a:tc>
                  <a:txBody>
                    <a:bodyPr/>
                    <a:lstStyle/>
                    <a:p>
                      <a:pPr algn="l"/>
                      <a:r>
                        <a:rPr lang="en-US">
                          <a:latin typeface="Arial"/>
                        </a:rPr>
                        <a:t>Autumn</a:t>
                      </a:r>
                    </a:p>
                  </a:txBody>
                  <a:tcPr anchor="ctr"/>
                </a:tc>
                <a:tc>
                  <a:txBody>
                    <a:bodyPr/>
                    <a:lstStyle/>
                    <a:p>
                      <a:pPr algn="ctr"/>
                      <a:r>
                        <a:rPr lang="en-US">
                          <a:latin typeface="Arial"/>
                        </a:rPr>
                        <a:t>227</a:t>
                      </a:r>
                    </a:p>
                  </a:txBody>
                  <a:tcPr anchor="ctr"/>
                </a:tc>
                <a:tc>
                  <a:txBody>
                    <a:bodyPr/>
                    <a:lstStyle/>
                    <a:p>
                      <a:pPr algn="ctr"/>
                      <a:r>
                        <a:rPr lang="en-US">
                          <a:latin typeface="Arial"/>
                        </a:rPr>
                        <a:t>51.98 degrees</a:t>
                      </a:r>
                    </a:p>
                  </a:txBody>
                  <a:tcPr anchor="ctr"/>
                </a:tc>
                <a:tc>
                  <a:txBody>
                    <a:bodyPr/>
                    <a:lstStyle/>
                    <a:p>
                      <a:pPr algn="ctr"/>
                      <a:r>
                        <a:rPr lang="en-US">
                          <a:latin typeface="Arial"/>
                        </a:rPr>
                        <a:t>196</a:t>
                      </a:r>
                    </a:p>
                  </a:txBody>
                  <a:tcPr anchor="ctr"/>
                </a:tc>
                <a:tc>
                  <a:txBody>
                    <a:bodyPr/>
                    <a:lstStyle/>
                    <a:p>
                      <a:pPr algn="ctr"/>
                      <a:r>
                        <a:rPr lang="en-US" dirty="0">
                          <a:latin typeface="Arial"/>
                        </a:rPr>
                        <a:t>55.58 degrees</a:t>
                      </a:r>
                    </a:p>
                  </a:txBody>
                  <a:tcPr anchor="ctr"/>
                </a:tc>
              </a:tr>
            </a:tbl>
          </a:graphicData>
        </a:graphic>
      </p:graphicFrame>
      <p:sp>
        <p:nvSpPr>
          <p:cNvPr id="5" name="Footer Placeholder 4"/>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Table XII – Temperature and Suicide – France (1866-70)</a:t>
            </a:r>
            <a:endParaRPr lang="en-US" sz="2800" dirty="0"/>
          </a:p>
        </p:txBody>
      </p:sp>
      <p:graphicFrame>
        <p:nvGraphicFramePr>
          <p:cNvPr id="4" name="Content Placeholder 3"/>
          <p:cNvGraphicFramePr>
            <a:graphicFrameLocks noGrp="1"/>
          </p:cNvGraphicFramePr>
          <p:nvPr>
            <p:ph sz="quarter" idx="1"/>
          </p:nvPr>
        </p:nvGraphicFramePr>
        <p:xfrm>
          <a:off x="304800" y="1371600"/>
          <a:ext cx="8458200" cy="5090160"/>
        </p:xfrm>
        <a:graphic>
          <a:graphicData uri="http://schemas.openxmlformats.org/drawingml/2006/table">
            <a:tbl>
              <a:tblPr firstRow="1" bandRow="1">
                <a:tableStyleId>{5C22544A-7EE6-4342-B048-85BDC9FD1C3A}</a:tableStyleId>
              </a:tblPr>
              <a:tblGrid>
                <a:gridCol w="2322759"/>
                <a:gridCol w="2322759"/>
                <a:gridCol w="3812682"/>
              </a:tblGrid>
              <a:tr h="370840">
                <a:tc>
                  <a:txBody>
                    <a:bodyPr/>
                    <a:lstStyle/>
                    <a:p>
                      <a:pPr algn="l"/>
                      <a:r>
                        <a:rPr lang="en-US" dirty="0">
                          <a:latin typeface="Arial"/>
                        </a:rPr>
                        <a:t/>
                      </a:r>
                      <a:br>
                        <a:rPr lang="en-US" dirty="0">
                          <a:latin typeface="Arial"/>
                        </a:rPr>
                      </a:br>
                      <a:endParaRPr lang="en-US" dirty="0">
                        <a:latin typeface="Arial"/>
                      </a:endParaRPr>
                    </a:p>
                  </a:txBody>
                  <a:tcPr anchor="ctr"/>
                </a:tc>
                <a:tc>
                  <a:txBody>
                    <a:bodyPr/>
                    <a:lstStyle/>
                    <a:p>
                      <a:pPr algn="ctr"/>
                      <a:r>
                        <a:rPr lang="en-US" dirty="0">
                          <a:latin typeface="Arial"/>
                        </a:rPr>
                        <a:t>Average Temperature</a:t>
                      </a:r>
                    </a:p>
                  </a:txBody>
                  <a:tcPr anchor="ctr"/>
                </a:tc>
                <a:tc>
                  <a:txBody>
                    <a:bodyPr/>
                    <a:lstStyle/>
                    <a:p>
                      <a:pPr algn="ctr"/>
                      <a:r>
                        <a:rPr lang="en-US">
                          <a:latin typeface="Arial"/>
                        </a:rPr>
                        <a:t>No. of Suicides Monthly per 1,000 Annual</a:t>
                      </a:r>
                    </a:p>
                  </a:txBody>
                  <a:tcPr anchor="ctr"/>
                </a:tc>
              </a:tr>
              <a:tr h="370840">
                <a:tc>
                  <a:txBody>
                    <a:bodyPr/>
                    <a:lstStyle/>
                    <a:p>
                      <a:pPr algn="l"/>
                      <a:r>
                        <a:rPr lang="en-US">
                          <a:latin typeface="Arial"/>
                        </a:rPr>
                        <a:t>January</a:t>
                      </a:r>
                    </a:p>
                  </a:txBody>
                  <a:tcPr anchor="ctr"/>
                </a:tc>
                <a:tc>
                  <a:txBody>
                    <a:bodyPr/>
                    <a:lstStyle/>
                    <a:p>
                      <a:pPr algn="ctr"/>
                      <a:r>
                        <a:rPr lang="en-US" dirty="0">
                          <a:latin typeface="Arial"/>
                        </a:rPr>
                        <a:t>36.12</a:t>
                      </a:r>
                    </a:p>
                  </a:txBody>
                  <a:tcPr anchor="ctr"/>
                </a:tc>
                <a:tc>
                  <a:txBody>
                    <a:bodyPr/>
                    <a:lstStyle/>
                    <a:p>
                      <a:pPr algn="ctr"/>
                      <a:r>
                        <a:rPr lang="en-US" dirty="0">
                          <a:latin typeface="Arial"/>
                        </a:rPr>
                        <a:t>68</a:t>
                      </a:r>
                    </a:p>
                  </a:txBody>
                  <a:tcPr anchor="ctr"/>
                </a:tc>
              </a:tr>
              <a:tr h="370840">
                <a:tc>
                  <a:txBody>
                    <a:bodyPr/>
                    <a:lstStyle/>
                    <a:p>
                      <a:pPr algn="l"/>
                      <a:r>
                        <a:rPr lang="en-US">
                          <a:latin typeface="Arial"/>
                        </a:rPr>
                        <a:t>February</a:t>
                      </a:r>
                    </a:p>
                  </a:txBody>
                  <a:tcPr anchor="ctr"/>
                </a:tc>
                <a:tc>
                  <a:txBody>
                    <a:bodyPr/>
                    <a:lstStyle/>
                    <a:p>
                      <a:pPr algn="ctr"/>
                      <a:r>
                        <a:rPr lang="en-US">
                          <a:latin typeface="Arial"/>
                        </a:rPr>
                        <a:t>39.20</a:t>
                      </a:r>
                    </a:p>
                  </a:txBody>
                  <a:tcPr anchor="ctr"/>
                </a:tc>
                <a:tc>
                  <a:txBody>
                    <a:bodyPr/>
                    <a:lstStyle/>
                    <a:p>
                      <a:pPr algn="ctr"/>
                      <a:r>
                        <a:rPr lang="en-US" dirty="0">
                          <a:latin typeface="Arial"/>
                        </a:rPr>
                        <a:t>80</a:t>
                      </a:r>
                    </a:p>
                  </a:txBody>
                  <a:tcPr anchor="ctr"/>
                </a:tc>
              </a:tr>
              <a:tr h="370840">
                <a:tc>
                  <a:txBody>
                    <a:bodyPr/>
                    <a:lstStyle/>
                    <a:p>
                      <a:pPr algn="l"/>
                      <a:r>
                        <a:rPr lang="en-US">
                          <a:latin typeface="Arial"/>
                        </a:rPr>
                        <a:t>March</a:t>
                      </a:r>
                    </a:p>
                  </a:txBody>
                  <a:tcPr anchor="ctr"/>
                </a:tc>
                <a:tc>
                  <a:txBody>
                    <a:bodyPr/>
                    <a:lstStyle/>
                    <a:p>
                      <a:pPr algn="ctr"/>
                      <a:r>
                        <a:rPr lang="en-US">
                          <a:latin typeface="Arial"/>
                        </a:rPr>
                        <a:t>43.52</a:t>
                      </a:r>
                    </a:p>
                  </a:txBody>
                  <a:tcPr anchor="ctr"/>
                </a:tc>
                <a:tc>
                  <a:txBody>
                    <a:bodyPr/>
                    <a:lstStyle/>
                    <a:p>
                      <a:pPr algn="ctr"/>
                      <a:r>
                        <a:rPr lang="en-US" dirty="0">
                          <a:latin typeface="Arial"/>
                        </a:rPr>
                        <a:t>86</a:t>
                      </a:r>
                    </a:p>
                  </a:txBody>
                  <a:tcPr anchor="ctr"/>
                </a:tc>
              </a:tr>
              <a:tr h="370840">
                <a:tc>
                  <a:txBody>
                    <a:bodyPr/>
                    <a:lstStyle/>
                    <a:p>
                      <a:pPr algn="l"/>
                      <a:r>
                        <a:rPr lang="en-US">
                          <a:latin typeface="Arial"/>
                        </a:rPr>
                        <a:t>April</a:t>
                      </a:r>
                    </a:p>
                  </a:txBody>
                  <a:tcPr anchor="ctr"/>
                </a:tc>
                <a:tc>
                  <a:txBody>
                    <a:bodyPr/>
                    <a:lstStyle/>
                    <a:p>
                      <a:pPr algn="ctr"/>
                      <a:r>
                        <a:rPr lang="en-US">
                          <a:latin typeface="Arial"/>
                        </a:rPr>
                        <a:t>50.18</a:t>
                      </a:r>
                    </a:p>
                  </a:txBody>
                  <a:tcPr anchor="ctr"/>
                </a:tc>
                <a:tc>
                  <a:txBody>
                    <a:bodyPr/>
                    <a:lstStyle/>
                    <a:p>
                      <a:pPr algn="ctr"/>
                      <a:r>
                        <a:rPr lang="en-US" dirty="0">
                          <a:latin typeface="Arial"/>
                        </a:rPr>
                        <a:t>102</a:t>
                      </a:r>
                    </a:p>
                  </a:txBody>
                  <a:tcPr anchor="ctr"/>
                </a:tc>
              </a:tr>
              <a:tr h="370840">
                <a:tc>
                  <a:txBody>
                    <a:bodyPr/>
                    <a:lstStyle/>
                    <a:p>
                      <a:pPr algn="l"/>
                      <a:r>
                        <a:rPr lang="en-US">
                          <a:latin typeface="Arial"/>
                        </a:rPr>
                        <a:t>May</a:t>
                      </a:r>
                    </a:p>
                  </a:txBody>
                  <a:tcPr anchor="ctr"/>
                </a:tc>
                <a:tc>
                  <a:txBody>
                    <a:bodyPr/>
                    <a:lstStyle/>
                    <a:p>
                      <a:pPr algn="ctr"/>
                      <a:r>
                        <a:rPr lang="en-US">
                          <a:latin typeface="Arial"/>
                        </a:rPr>
                        <a:t>57.56</a:t>
                      </a:r>
                    </a:p>
                  </a:txBody>
                  <a:tcPr anchor="ctr"/>
                </a:tc>
                <a:tc>
                  <a:txBody>
                    <a:bodyPr/>
                    <a:lstStyle/>
                    <a:p>
                      <a:pPr algn="ctr"/>
                      <a:r>
                        <a:rPr lang="en-US" dirty="0">
                          <a:latin typeface="Arial"/>
                        </a:rPr>
                        <a:t>105</a:t>
                      </a:r>
                    </a:p>
                  </a:txBody>
                  <a:tcPr anchor="ctr"/>
                </a:tc>
              </a:tr>
              <a:tr h="370840">
                <a:tc>
                  <a:txBody>
                    <a:bodyPr/>
                    <a:lstStyle/>
                    <a:p>
                      <a:pPr algn="l"/>
                      <a:r>
                        <a:rPr lang="en-US">
                          <a:latin typeface="Arial"/>
                        </a:rPr>
                        <a:t>June</a:t>
                      </a:r>
                    </a:p>
                  </a:txBody>
                  <a:tcPr anchor="ctr"/>
                </a:tc>
                <a:tc>
                  <a:txBody>
                    <a:bodyPr/>
                    <a:lstStyle/>
                    <a:p>
                      <a:pPr algn="ctr"/>
                      <a:r>
                        <a:rPr lang="en-US">
                          <a:latin typeface="Arial"/>
                        </a:rPr>
                        <a:t>62.96</a:t>
                      </a:r>
                    </a:p>
                  </a:txBody>
                  <a:tcPr anchor="ctr"/>
                </a:tc>
                <a:tc>
                  <a:txBody>
                    <a:bodyPr/>
                    <a:lstStyle/>
                    <a:p>
                      <a:pPr algn="ctr"/>
                      <a:r>
                        <a:rPr lang="en-US" dirty="0">
                          <a:latin typeface="Arial"/>
                        </a:rPr>
                        <a:t>107</a:t>
                      </a:r>
                    </a:p>
                  </a:txBody>
                  <a:tcPr anchor="ctr"/>
                </a:tc>
              </a:tr>
              <a:tr h="370840">
                <a:tc>
                  <a:txBody>
                    <a:bodyPr/>
                    <a:lstStyle/>
                    <a:p>
                      <a:pPr algn="l"/>
                      <a:r>
                        <a:rPr lang="en-US">
                          <a:latin typeface="Arial"/>
                        </a:rPr>
                        <a:t>July</a:t>
                      </a:r>
                    </a:p>
                  </a:txBody>
                  <a:tcPr anchor="ctr"/>
                </a:tc>
                <a:tc>
                  <a:txBody>
                    <a:bodyPr/>
                    <a:lstStyle/>
                    <a:p>
                      <a:pPr algn="ctr"/>
                      <a:r>
                        <a:rPr lang="en-US">
                          <a:latin typeface="Arial"/>
                        </a:rPr>
                        <a:t>66.12</a:t>
                      </a:r>
                    </a:p>
                  </a:txBody>
                  <a:tcPr anchor="ctr"/>
                </a:tc>
                <a:tc>
                  <a:txBody>
                    <a:bodyPr/>
                    <a:lstStyle/>
                    <a:p>
                      <a:pPr algn="ctr"/>
                      <a:r>
                        <a:rPr lang="en-US" dirty="0">
                          <a:latin typeface="Arial"/>
                        </a:rPr>
                        <a:t>100</a:t>
                      </a:r>
                    </a:p>
                  </a:txBody>
                  <a:tcPr anchor="ctr"/>
                </a:tc>
              </a:tr>
              <a:tr h="370840">
                <a:tc>
                  <a:txBody>
                    <a:bodyPr/>
                    <a:lstStyle/>
                    <a:p>
                      <a:pPr algn="l"/>
                      <a:r>
                        <a:rPr lang="en-US">
                          <a:latin typeface="Arial"/>
                        </a:rPr>
                        <a:t>August</a:t>
                      </a:r>
                    </a:p>
                  </a:txBody>
                  <a:tcPr anchor="ctr"/>
                </a:tc>
                <a:tc>
                  <a:txBody>
                    <a:bodyPr/>
                    <a:lstStyle/>
                    <a:p>
                      <a:pPr algn="ctr"/>
                      <a:r>
                        <a:rPr lang="en-US">
                          <a:latin typeface="Arial"/>
                        </a:rPr>
                        <a:t>65.30</a:t>
                      </a:r>
                    </a:p>
                  </a:txBody>
                  <a:tcPr anchor="ctr"/>
                </a:tc>
                <a:tc>
                  <a:txBody>
                    <a:bodyPr/>
                    <a:lstStyle/>
                    <a:p>
                      <a:pPr algn="ctr"/>
                      <a:r>
                        <a:rPr lang="en-US" dirty="0">
                          <a:latin typeface="Arial"/>
                        </a:rPr>
                        <a:t>82</a:t>
                      </a:r>
                    </a:p>
                  </a:txBody>
                  <a:tcPr anchor="ctr"/>
                </a:tc>
              </a:tr>
              <a:tr h="370840">
                <a:tc>
                  <a:txBody>
                    <a:bodyPr/>
                    <a:lstStyle/>
                    <a:p>
                      <a:pPr algn="l"/>
                      <a:r>
                        <a:rPr lang="en-US">
                          <a:latin typeface="Arial"/>
                        </a:rPr>
                        <a:t>September</a:t>
                      </a:r>
                    </a:p>
                  </a:txBody>
                  <a:tcPr anchor="ctr"/>
                </a:tc>
                <a:tc>
                  <a:txBody>
                    <a:bodyPr/>
                    <a:lstStyle/>
                    <a:p>
                      <a:pPr algn="ctr"/>
                      <a:r>
                        <a:rPr lang="en-US">
                          <a:latin typeface="Arial"/>
                        </a:rPr>
                        <a:t>60.26</a:t>
                      </a:r>
                    </a:p>
                  </a:txBody>
                  <a:tcPr anchor="ctr"/>
                </a:tc>
                <a:tc>
                  <a:txBody>
                    <a:bodyPr/>
                    <a:lstStyle/>
                    <a:p>
                      <a:pPr algn="ctr"/>
                      <a:r>
                        <a:rPr lang="en-US" dirty="0">
                          <a:latin typeface="Arial"/>
                        </a:rPr>
                        <a:t>74</a:t>
                      </a:r>
                    </a:p>
                  </a:txBody>
                  <a:tcPr anchor="ctr"/>
                </a:tc>
              </a:tr>
              <a:tr h="370840">
                <a:tc>
                  <a:txBody>
                    <a:bodyPr/>
                    <a:lstStyle/>
                    <a:p>
                      <a:pPr algn="l"/>
                      <a:r>
                        <a:rPr lang="en-US">
                          <a:latin typeface="Arial"/>
                        </a:rPr>
                        <a:t>October</a:t>
                      </a:r>
                    </a:p>
                  </a:txBody>
                  <a:tcPr anchor="ctr"/>
                </a:tc>
                <a:tc>
                  <a:txBody>
                    <a:bodyPr/>
                    <a:lstStyle/>
                    <a:p>
                      <a:pPr algn="ctr"/>
                      <a:r>
                        <a:rPr lang="en-US">
                          <a:latin typeface="Arial"/>
                        </a:rPr>
                        <a:t>52.34</a:t>
                      </a:r>
                    </a:p>
                  </a:txBody>
                  <a:tcPr anchor="ctr"/>
                </a:tc>
                <a:tc>
                  <a:txBody>
                    <a:bodyPr/>
                    <a:lstStyle/>
                    <a:p>
                      <a:pPr algn="ctr"/>
                      <a:r>
                        <a:rPr lang="en-US" dirty="0">
                          <a:latin typeface="Arial"/>
                        </a:rPr>
                        <a:t>70</a:t>
                      </a:r>
                    </a:p>
                  </a:txBody>
                  <a:tcPr anchor="ctr"/>
                </a:tc>
              </a:tr>
              <a:tr h="370840">
                <a:tc>
                  <a:txBody>
                    <a:bodyPr/>
                    <a:lstStyle/>
                    <a:p>
                      <a:pPr algn="l"/>
                      <a:r>
                        <a:rPr lang="en-US">
                          <a:latin typeface="Arial"/>
                        </a:rPr>
                        <a:t>November</a:t>
                      </a:r>
                    </a:p>
                  </a:txBody>
                  <a:tcPr anchor="ctr"/>
                </a:tc>
                <a:tc>
                  <a:txBody>
                    <a:bodyPr/>
                    <a:lstStyle/>
                    <a:p>
                      <a:pPr algn="ctr"/>
                      <a:r>
                        <a:rPr lang="en-US">
                          <a:latin typeface="Arial"/>
                        </a:rPr>
                        <a:t>43.70</a:t>
                      </a:r>
                    </a:p>
                  </a:txBody>
                  <a:tcPr anchor="ctr"/>
                </a:tc>
                <a:tc>
                  <a:txBody>
                    <a:bodyPr/>
                    <a:lstStyle/>
                    <a:p>
                      <a:pPr algn="ctr"/>
                      <a:r>
                        <a:rPr lang="en-US" dirty="0">
                          <a:latin typeface="Arial"/>
                        </a:rPr>
                        <a:t>66</a:t>
                      </a:r>
                    </a:p>
                  </a:txBody>
                  <a:tcPr anchor="ctr"/>
                </a:tc>
              </a:tr>
              <a:tr h="370840">
                <a:tc>
                  <a:txBody>
                    <a:bodyPr/>
                    <a:lstStyle/>
                    <a:p>
                      <a:pPr algn="l"/>
                      <a:r>
                        <a:rPr lang="en-US">
                          <a:latin typeface="Arial"/>
                        </a:rPr>
                        <a:t>December</a:t>
                      </a:r>
                    </a:p>
                  </a:txBody>
                  <a:tcPr anchor="ctr"/>
                </a:tc>
                <a:tc>
                  <a:txBody>
                    <a:bodyPr/>
                    <a:lstStyle/>
                    <a:p>
                      <a:pPr algn="ctr"/>
                      <a:r>
                        <a:rPr lang="en-US">
                          <a:latin typeface="Arial"/>
                        </a:rPr>
                        <a:t>38.66</a:t>
                      </a:r>
                    </a:p>
                  </a:txBody>
                  <a:tcPr anchor="ctr"/>
                </a:tc>
                <a:tc>
                  <a:txBody>
                    <a:bodyPr/>
                    <a:lstStyle/>
                    <a:p>
                      <a:pPr algn="ctr"/>
                      <a:r>
                        <a:rPr lang="en-US" dirty="0">
                          <a:latin typeface="Arial"/>
                        </a:rPr>
                        <a:t>61</a:t>
                      </a:r>
                    </a:p>
                  </a:txBody>
                  <a:tcPr anchor="ctr"/>
                </a:tc>
              </a:tr>
            </a:tbl>
          </a:graphicData>
        </a:graphic>
      </p:graphicFrame>
      <p:sp>
        <p:nvSpPr>
          <p:cNvPr id="5" name="Rectangle 4"/>
          <p:cNvSpPr/>
          <p:nvPr/>
        </p:nvSpPr>
        <p:spPr>
          <a:xfrm>
            <a:off x="6553200" y="3886200"/>
            <a:ext cx="609600" cy="68580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638800" y="685800"/>
            <a:ext cx="304800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Peak temperature isn’t peak suicide month</a:t>
            </a:r>
            <a:endParaRPr lang="en-US" dirty="0"/>
          </a:p>
        </p:txBody>
      </p:sp>
      <p:sp>
        <p:nvSpPr>
          <p:cNvPr id="7" name="Rectangle 6"/>
          <p:cNvSpPr/>
          <p:nvPr/>
        </p:nvSpPr>
        <p:spPr>
          <a:xfrm>
            <a:off x="3429000" y="3886200"/>
            <a:ext cx="685800" cy="68580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7"/>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Table XII – Temperature and Suicide – Italy (1883-88)</a:t>
            </a:r>
            <a:endParaRPr lang="en-US" sz="2800" dirty="0"/>
          </a:p>
        </p:txBody>
      </p:sp>
      <p:graphicFrame>
        <p:nvGraphicFramePr>
          <p:cNvPr id="4" name="Content Placeholder 3"/>
          <p:cNvGraphicFramePr>
            <a:graphicFrameLocks noGrp="1"/>
          </p:cNvGraphicFramePr>
          <p:nvPr>
            <p:ph sz="quarter" idx="1"/>
          </p:nvPr>
        </p:nvGraphicFramePr>
        <p:xfrm>
          <a:off x="152400" y="1600200"/>
          <a:ext cx="8763000" cy="5090160"/>
        </p:xfrm>
        <a:graphic>
          <a:graphicData uri="http://schemas.openxmlformats.org/drawingml/2006/table">
            <a:tbl>
              <a:tblPr firstRow="1" bandRow="1">
                <a:tableStyleId>{5C22544A-7EE6-4342-B048-85BDC9FD1C3A}</a:tableStyleId>
              </a:tblPr>
              <a:tblGrid>
                <a:gridCol w="1876023"/>
                <a:gridCol w="1999444"/>
                <a:gridCol w="2073501"/>
                <a:gridCol w="2814032"/>
              </a:tblGrid>
              <a:tr h="370840">
                <a:tc>
                  <a:txBody>
                    <a:bodyPr/>
                    <a:lstStyle/>
                    <a:p>
                      <a:pPr algn="l"/>
                      <a:r>
                        <a:rPr lang="en-US" dirty="0">
                          <a:latin typeface="Arial"/>
                        </a:rPr>
                        <a:t/>
                      </a:r>
                      <a:br>
                        <a:rPr lang="en-US" dirty="0">
                          <a:latin typeface="Arial"/>
                        </a:rPr>
                      </a:br>
                      <a:endParaRPr lang="en-US" dirty="0">
                        <a:latin typeface="Arial"/>
                      </a:endParaRPr>
                    </a:p>
                  </a:txBody>
                  <a:tcPr anchor="ctr"/>
                </a:tc>
                <a:tc>
                  <a:txBody>
                    <a:bodyPr/>
                    <a:lstStyle/>
                    <a:p>
                      <a:pPr algn="ctr"/>
                      <a:r>
                        <a:rPr lang="en-US" dirty="0">
                          <a:latin typeface="Arial"/>
                        </a:rPr>
                        <a:t>Average </a:t>
                      </a:r>
                      <a:r>
                        <a:rPr lang="en-US" dirty="0" smtClean="0">
                          <a:latin typeface="Arial"/>
                        </a:rPr>
                        <a:t>Temp. Rome</a:t>
                      </a:r>
                      <a:endParaRPr lang="en-US" dirty="0">
                        <a:latin typeface="Arial"/>
                      </a:endParaRPr>
                    </a:p>
                  </a:txBody>
                  <a:tcPr anchor="ctr"/>
                </a:tc>
                <a:tc>
                  <a:txBody>
                    <a:bodyPr/>
                    <a:lstStyle/>
                    <a:p>
                      <a:pPr algn="ctr"/>
                      <a:r>
                        <a:rPr lang="en-US" dirty="0" smtClean="0">
                          <a:latin typeface="Arial"/>
                        </a:rPr>
                        <a:t>Average Temp</a:t>
                      </a:r>
                      <a:r>
                        <a:rPr lang="en-US" dirty="0">
                          <a:latin typeface="Arial"/>
                        </a:rPr>
                        <a:t>. Naples</a:t>
                      </a:r>
                    </a:p>
                  </a:txBody>
                  <a:tcPr anchor="ctr"/>
                </a:tc>
                <a:tc>
                  <a:txBody>
                    <a:bodyPr/>
                    <a:lstStyle/>
                    <a:p>
                      <a:pPr algn="ctr"/>
                      <a:r>
                        <a:rPr lang="en-US">
                          <a:latin typeface="Arial"/>
                        </a:rPr>
                        <a:t>No. of Suicides Monthly per 1,000 Annual</a:t>
                      </a:r>
                    </a:p>
                  </a:txBody>
                  <a:tcPr anchor="ctr"/>
                </a:tc>
              </a:tr>
              <a:tr h="370840">
                <a:tc>
                  <a:txBody>
                    <a:bodyPr/>
                    <a:lstStyle/>
                    <a:p>
                      <a:pPr algn="l"/>
                      <a:r>
                        <a:rPr lang="en-US">
                          <a:latin typeface="Arial"/>
                        </a:rPr>
                        <a:t>January</a:t>
                      </a:r>
                    </a:p>
                  </a:txBody>
                  <a:tcPr anchor="ctr"/>
                </a:tc>
                <a:tc>
                  <a:txBody>
                    <a:bodyPr/>
                    <a:lstStyle/>
                    <a:p>
                      <a:pPr algn="ctr"/>
                      <a:r>
                        <a:rPr lang="en-US">
                          <a:latin typeface="Arial"/>
                        </a:rPr>
                        <a:t>44.24</a:t>
                      </a:r>
                    </a:p>
                  </a:txBody>
                  <a:tcPr anchor="ctr"/>
                </a:tc>
                <a:tc>
                  <a:txBody>
                    <a:bodyPr/>
                    <a:lstStyle/>
                    <a:p>
                      <a:pPr algn="ctr"/>
                      <a:r>
                        <a:rPr lang="en-US" dirty="0">
                          <a:latin typeface="Arial"/>
                        </a:rPr>
                        <a:t>47.12</a:t>
                      </a:r>
                    </a:p>
                  </a:txBody>
                  <a:tcPr anchor="ctr"/>
                </a:tc>
                <a:tc>
                  <a:txBody>
                    <a:bodyPr/>
                    <a:lstStyle/>
                    <a:p>
                      <a:pPr algn="ctr"/>
                      <a:r>
                        <a:rPr lang="en-US">
                          <a:latin typeface="Arial"/>
                        </a:rPr>
                        <a:t>69</a:t>
                      </a:r>
                    </a:p>
                  </a:txBody>
                  <a:tcPr anchor="ctr"/>
                </a:tc>
              </a:tr>
              <a:tr h="370840">
                <a:tc>
                  <a:txBody>
                    <a:bodyPr/>
                    <a:lstStyle/>
                    <a:p>
                      <a:pPr algn="l"/>
                      <a:r>
                        <a:rPr lang="en-US">
                          <a:latin typeface="Arial"/>
                        </a:rPr>
                        <a:t>February</a:t>
                      </a:r>
                    </a:p>
                  </a:txBody>
                  <a:tcPr anchor="ctr"/>
                </a:tc>
                <a:tc>
                  <a:txBody>
                    <a:bodyPr/>
                    <a:lstStyle/>
                    <a:p>
                      <a:pPr algn="ctr"/>
                      <a:r>
                        <a:rPr lang="en-US">
                          <a:latin typeface="Arial"/>
                        </a:rPr>
                        <a:t>46.76</a:t>
                      </a:r>
                    </a:p>
                  </a:txBody>
                  <a:tcPr anchor="ctr"/>
                </a:tc>
                <a:tc>
                  <a:txBody>
                    <a:bodyPr/>
                    <a:lstStyle/>
                    <a:p>
                      <a:pPr algn="ctr"/>
                      <a:r>
                        <a:rPr lang="en-US" dirty="0">
                          <a:latin typeface="Arial"/>
                        </a:rPr>
                        <a:t>48.74</a:t>
                      </a:r>
                    </a:p>
                  </a:txBody>
                  <a:tcPr anchor="ctr"/>
                </a:tc>
                <a:tc>
                  <a:txBody>
                    <a:bodyPr/>
                    <a:lstStyle/>
                    <a:p>
                      <a:pPr algn="ctr"/>
                      <a:r>
                        <a:rPr lang="en-US">
                          <a:latin typeface="Arial"/>
                        </a:rPr>
                        <a:t>80</a:t>
                      </a:r>
                    </a:p>
                  </a:txBody>
                  <a:tcPr anchor="ctr"/>
                </a:tc>
              </a:tr>
              <a:tr h="370840">
                <a:tc>
                  <a:txBody>
                    <a:bodyPr/>
                    <a:lstStyle/>
                    <a:p>
                      <a:pPr algn="l"/>
                      <a:r>
                        <a:rPr lang="en-US">
                          <a:latin typeface="Arial"/>
                        </a:rPr>
                        <a:t>March</a:t>
                      </a:r>
                    </a:p>
                  </a:txBody>
                  <a:tcPr anchor="ctr"/>
                </a:tc>
                <a:tc>
                  <a:txBody>
                    <a:bodyPr/>
                    <a:lstStyle/>
                    <a:p>
                      <a:pPr algn="ctr"/>
                      <a:r>
                        <a:rPr lang="en-US">
                          <a:latin typeface="Arial"/>
                        </a:rPr>
                        <a:t>50.72</a:t>
                      </a:r>
                    </a:p>
                  </a:txBody>
                  <a:tcPr anchor="ctr"/>
                </a:tc>
                <a:tc>
                  <a:txBody>
                    <a:bodyPr/>
                    <a:lstStyle/>
                    <a:p>
                      <a:pPr algn="ctr"/>
                      <a:r>
                        <a:rPr lang="en-US" dirty="0">
                          <a:latin typeface="Arial"/>
                        </a:rPr>
                        <a:t>51.26</a:t>
                      </a:r>
                    </a:p>
                  </a:txBody>
                  <a:tcPr anchor="ctr"/>
                </a:tc>
                <a:tc>
                  <a:txBody>
                    <a:bodyPr/>
                    <a:lstStyle/>
                    <a:p>
                      <a:pPr algn="ctr"/>
                      <a:r>
                        <a:rPr lang="en-US">
                          <a:latin typeface="Arial"/>
                        </a:rPr>
                        <a:t>81</a:t>
                      </a:r>
                    </a:p>
                  </a:txBody>
                  <a:tcPr anchor="ctr"/>
                </a:tc>
              </a:tr>
              <a:tr h="370840">
                <a:tc>
                  <a:txBody>
                    <a:bodyPr/>
                    <a:lstStyle/>
                    <a:p>
                      <a:pPr algn="l"/>
                      <a:r>
                        <a:rPr lang="en-US">
                          <a:latin typeface="Arial"/>
                        </a:rPr>
                        <a:t>April</a:t>
                      </a:r>
                    </a:p>
                  </a:txBody>
                  <a:tcPr anchor="ctr"/>
                </a:tc>
                <a:tc>
                  <a:txBody>
                    <a:bodyPr/>
                    <a:lstStyle/>
                    <a:p>
                      <a:pPr algn="ctr"/>
                      <a:r>
                        <a:rPr lang="en-US" dirty="0">
                          <a:latin typeface="Arial"/>
                        </a:rPr>
                        <a:t>56.30</a:t>
                      </a:r>
                    </a:p>
                  </a:txBody>
                  <a:tcPr anchor="ctr"/>
                </a:tc>
                <a:tc>
                  <a:txBody>
                    <a:bodyPr/>
                    <a:lstStyle/>
                    <a:p>
                      <a:pPr algn="ctr"/>
                      <a:r>
                        <a:rPr lang="en-US" dirty="0">
                          <a:latin typeface="Arial"/>
                        </a:rPr>
                        <a:t>57.20</a:t>
                      </a:r>
                    </a:p>
                  </a:txBody>
                  <a:tcPr anchor="ctr"/>
                </a:tc>
                <a:tc>
                  <a:txBody>
                    <a:bodyPr/>
                    <a:lstStyle/>
                    <a:p>
                      <a:pPr algn="ctr"/>
                      <a:r>
                        <a:rPr lang="en-US">
                          <a:latin typeface="Arial"/>
                        </a:rPr>
                        <a:t>98</a:t>
                      </a:r>
                    </a:p>
                  </a:txBody>
                  <a:tcPr anchor="ctr"/>
                </a:tc>
              </a:tr>
              <a:tr h="370840">
                <a:tc>
                  <a:txBody>
                    <a:bodyPr/>
                    <a:lstStyle/>
                    <a:p>
                      <a:pPr algn="l"/>
                      <a:r>
                        <a:rPr lang="en-US">
                          <a:latin typeface="Arial"/>
                        </a:rPr>
                        <a:t>May</a:t>
                      </a:r>
                    </a:p>
                  </a:txBody>
                  <a:tcPr anchor="ctr"/>
                </a:tc>
                <a:tc>
                  <a:txBody>
                    <a:bodyPr/>
                    <a:lstStyle/>
                    <a:p>
                      <a:pPr algn="ctr"/>
                      <a:r>
                        <a:rPr lang="en-US">
                          <a:latin typeface="Arial"/>
                        </a:rPr>
                        <a:t>64.40</a:t>
                      </a:r>
                    </a:p>
                  </a:txBody>
                  <a:tcPr anchor="ctr"/>
                </a:tc>
                <a:tc>
                  <a:txBody>
                    <a:bodyPr/>
                    <a:lstStyle/>
                    <a:p>
                      <a:pPr algn="ctr"/>
                      <a:r>
                        <a:rPr lang="en-US" dirty="0">
                          <a:latin typeface="Arial"/>
                        </a:rPr>
                        <a:t>63.61</a:t>
                      </a:r>
                    </a:p>
                  </a:txBody>
                  <a:tcPr anchor="ctr"/>
                </a:tc>
                <a:tc>
                  <a:txBody>
                    <a:bodyPr/>
                    <a:lstStyle/>
                    <a:p>
                      <a:pPr algn="ctr"/>
                      <a:r>
                        <a:rPr lang="en-US">
                          <a:latin typeface="Arial"/>
                        </a:rPr>
                        <a:t>103</a:t>
                      </a:r>
                    </a:p>
                  </a:txBody>
                  <a:tcPr anchor="ctr"/>
                </a:tc>
              </a:tr>
              <a:tr h="370840">
                <a:tc>
                  <a:txBody>
                    <a:bodyPr/>
                    <a:lstStyle/>
                    <a:p>
                      <a:pPr algn="l"/>
                      <a:r>
                        <a:rPr lang="en-US">
                          <a:latin typeface="Arial"/>
                        </a:rPr>
                        <a:t>June</a:t>
                      </a:r>
                    </a:p>
                  </a:txBody>
                  <a:tcPr anchor="ctr"/>
                </a:tc>
                <a:tc>
                  <a:txBody>
                    <a:bodyPr/>
                    <a:lstStyle/>
                    <a:p>
                      <a:pPr algn="ctr"/>
                      <a:r>
                        <a:rPr lang="en-US">
                          <a:latin typeface="Arial"/>
                        </a:rPr>
                        <a:t>71.42</a:t>
                      </a:r>
                    </a:p>
                  </a:txBody>
                  <a:tcPr anchor="ctr"/>
                </a:tc>
                <a:tc>
                  <a:txBody>
                    <a:bodyPr/>
                    <a:lstStyle/>
                    <a:p>
                      <a:pPr algn="ctr"/>
                      <a:r>
                        <a:rPr lang="en-US" dirty="0">
                          <a:latin typeface="Arial"/>
                        </a:rPr>
                        <a:t>70.70</a:t>
                      </a:r>
                    </a:p>
                  </a:txBody>
                  <a:tcPr anchor="ctr"/>
                </a:tc>
                <a:tc>
                  <a:txBody>
                    <a:bodyPr/>
                    <a:lstStyle/>
                    <a:p>
                      <a:pPr algn="ctr"/>
                      <a:r>
                        <a:rPr lang="en-US">
                          <a:latin typeface="Arial"/>
                        </a:rPr>
                        <a:t>105</a:t>
                      </a:r>
                    </a:p>
                  </a:txBody>
                  <a:tcPr anchor="ctr"/>
                </a:tc>
              </a:tr>
              <a:tr h="370840">
                <a:tc>
                  <a:txBody>
                    <a:bodyPr/>
                    <a:lstStyle/>
                    <a:p>
                      <a:pPr algn="l"/>
                      <a:r>
                        <a:rPr lang="en-US">
                          <a:latin typeface="Arial"/>
                        </a:rPr>
                        <a:t>July</a:t>
                      </a:r>
                    </a:p>
                  </a:txBody>
                  <a:tcPr anchor="ctr"/>
                </a:tc>
                <a:tc>
                  <a:txBody>
                    <a:bodyPr/>
                    <a:lstStyle/>
                    <a:p>
                      <a:pPr algn="ctr"/>
                      <a:r>
                        <a:rPr lang="en-US">
                          <a:latin typeface="Arial"/>
                        </a:rPr>
                        <a:t>76.82</a:t>
                      </a:r>
                    </a:p>
                  </a:txBody>
                  <a:tcPr anchor="ctr"/>
                </a:tc>
                <a:tc>
                  <a:txBody>
                    <a:bodyPr/>
                    <a:lstStyle/>
                    <a:p>
                      <a:pPr algn="ctr"/>
                      <a:r>
                        <a:rPr lang="en-US" dirty="0">
                          <a:latin typeface="Arial"/>
                        </a:rPr>
                        <a:t>75.74</a:t>
                      </a:r>
                    </a:p>
                  </a:txBody>
                  <a:tcPr anchor="ctr"/>
                </a:tc>
                <a:tc>
                  <a:txBody>
                    <a:bodyPr/>
                    <a:lstStyle/>
                    <a:p>
                      <a:pPr algn="ctr"/>
                      <a:r>
                        <a:rPr lang="en-US" dirty="0">
                          <a:latin typeface="Arial"/>
                        </a:rPr>
                        <a:t>102</a:t>
                      </a:r>
                    </a:p>
                  </a:txBody>
                  <a:tcPr anchor="ctr"/>
                </a:tc>
              </a:tr>
              <a:tr h="370840">
                <a:tc>
                  <a:txBody>
                    <a:bodyPr/>
                    <a:lstStyle/>
                    <a:p>
                      <a:pPr algn="l"/>
                      <a:r>
                        <a:rPr lang="en-US">
                          <a:latin typeface="Arial"/>
                        </a:rPr>
                        <a:t>August</a:t>
                      </a:r>
                    </a:p>
                  </a:txBody>
                  <a:tcPr anchor="ctr"/>
                </a:tc>
                <a:tc>
                  <a:txBody>
                    <a:bodyPr/>
                    <a:lstStyle/>
                    <a:p>
                      <a:pPr algn="ctr"/>
                      <a:r>
                        <a:rPr lang="en-US">
                          <a:latin typeface="Arial"/>
                        </a:rPr>
                        <a:t>75.74</a:t>
                      </a:r>
                    </a:p>
                  </a:txBody>
                  <a:tcPr anchor="ctr"/>
                </a:tc>
                <a:tc>
                  <a:txBody>
                    <a:bodyPr/>
                    <a:lstStyle/>
                    <a:p>
                      <a:pPr algn="ctr"/>
                      <a:r>
                        <a:rPr lang="en-US">
                          <a:latin typeface="Arial"/>
                        </a:rPr>
                        <a:t>75.56</a:t>
                      </a:r>
                    </a:p>
                  </a:txBody>
                  <a:tcPr anchor="ctr"/>
                </a:tc>
                <a:tc>
                  <a:txBody>
                    <a:bodyPr/>
                    <a:lstStyle/>
                    <a:p>
                      <a:pPr algn="ctr"/>
                      <a:r>
                        <a:rPr lang="en-US" dirty="0">
                          <a:latin typeface="Arial"/>
                        </a:rPr>
                        <a:t>93</a:t>
                      </a:r>
                    </a:p>
                  </a:txBody>
                  <a:tcPr anchor="ctr"/>
                </a:tc>
              </a:tr>
              <a:tr h="370840">
                <a:tc>
                  <a:txBody>
                    <a:bodyPr/>
                    <a:lstStyle/>
                    <a:p>
                      <a:pPr algn="l"/>
                      <a:r>
                        <a:rPr lang="en-US">
                          <a:latin typeface="Arial"/>
                        </a:rPr>
                        <a:t>September</a:t>
                      </a:r>
                    </a:p>
                  </a:txBody>
                  <a:tcPr anchor="ctr"/>
                </a:tc>
                <a:tc>
                  <a:txBody>
                    <a:bodyPr/>
                    <a:lstStyle/>
                    <a:p>
                      <a:pPr algn="ctr"/>
                      <a:r>
                        <a:rPr lang="en-US">
                          <a:latin typeface="Arial"/>
                        </a:rPr>
                        <a:t>70.16</a:t>
                      </a:r>
                    </a:p>
                  </a:txBody>
                  <a:tcPr anchor="ctr"/>
                </a:tc>
                <a:tc>
                  <a:txBody>
                    <a:bodyPr/>
                    <a:lstStyle/>
                    <a:p>
                      <a:pPr algn="ctr"/>
                      <a:r>
                        <a:rPr lang="en-US">
                          <a:latin typeface="Arial"/>
                        </a:rPr>
                        <a:t>71.70</a:t>
                      </a:r>
                    </a:p>
                  </a:txBody>
                  <a:tcPr anchor="ctr"/>
                </a:tc>
                <a:tc>
                  <a:txBody>
                    <a:bodyPr/>
                    <a:lstStyle/>
                    <a:p>
                      <a:pPr algn="ctr"/>
                      <a:r>
                        <a:rPr lang="en-US" dirty="0">
                          <a:latin typeface="Arial"/>
                        </a:rPr>
                        <a:t>75</a:t>
                      </a:r>
                    </a:p>
                  </a:txBody>
                  <a:tcPr anchor="ctr"/>
                </a:tc>
              </a:tr>
              <a:tr h="370840">
                <a:tc>
                  <a:txBody>
                    <a:bodyPr/>
                    <a:lstStyle/>
                    <a:p>
                      <a:pPr algn="l"/>
                      <a:r>
                        <a:rPr lang="en-US">
                          <a:latin typeface="Arial"/>
                        </a:rPr>
                        <a:t>October</a:t>
                      </a:r>
                    </a:p>
                  </a:txBody>
                  <a:tcPr anchor="ctr"/>
                </a:tc>
                <a:tc>
                  <a:txBody>
                    <a:bodyPr/>
                    <a:lstStyle/>
                    <a:p>
                      <a:pPr algn="ctr"/>
                      <a:r>
                        <a:rPr lang="en-US">
                          <a:latin typeface="Arial"/>
                        </a:rPr>
                        <a:t>61.34</a:t>
                      </a:r>
                    </a:p>
                  </a:txBody>
                  <a:tcPr anchor="ctr"/>
                </a:tc>
                <a:tc>
                  <a:txBody>
                    <a:bodyPr/>
                    <a:lstStyle/>
                    <a:p>
                      <a:pPr algn="ctr"/>
                      <a:r>
                        <a:rPr lang="en-US">
                          <a:latin typeface="Arial"/>
                        </a:rPr>
                        <a:t>62.68</a:t>
                      </a:r>
                    </a:p>
                  </a:txBody>
                  <a:tcPr anchor="ctr"/>
                </a:tc>
                <a:tc>
                  <a:txBody>
                    <a:bodyPr/>
                    <a:lstStyle/>
                    <a:p>
                      <a:pPr algn="ctr"/>
                      <a:r>
                        <a:rPr lang="en-US" dirty="0">
                          <a:latin typeface="Arial"/>
                        </a:rPr>
                        <a:t>65</a:t>
                      </a:r>
                    </a:p>
                  </a:txBody>
                  <a:tcPr anchor="ctr"/>
                </a:tc>
              </a:tr>
              <a:tr h="370840">
                <a:tc>
                  <a:txBody>
                    <a:bodyPr/>
                    <a:lstStyle/>
                    <a:p>
                      <a:pPr algn="l"/>
                      <a:r>
                        <a:rPr lang="en-US">
                          <a:latin typeface="Arial"/>
                        </a:rPr>
                        <a:t>November</a:t>
                      </a:r>
                    </a:p>
                  </a:txBody>
                  <a:tcPr anchor="ctr"/>
                </a:tc>
                <a:tc>
                  <a:txBody>
                    <a:bodyPr/>
                    <a:lstStyle/>
                    <a:p>
                      <a:pPr algn="ctr"/>
                      <a:r>
                        <a:rPr lang="en-US">
                          <a:latin typeface="Arial"/>
                        </a:rPr>
                        <a:t>51.62</a:t>
                      </a:r>
                    </a:p>
                  </a:txBody>
                  <a:tcPr anchor="ctr"/>
                </a:tc>
                <a:tc>
                  <a:txBody>
                    <a:bodyPr/>
                    <a:lstStyle/>
                    <a:p>
                      <a:pPr algn="ctr"/>
                      <a:r>
                        <a:rPr lang="en-US">
                          <a:latin typeface="Arial"/>
                        </a:rPr>
                        <a:t>53.96</a:t>
                      </a:r>
                    </a:p>
                  </a:txBody>
                  <a:tcPr anchor="ctr"/>
                </a:tc>
                <a:tc>
                  <a:txBody>
                    <a:bodyPr/>
                    <a:lstStyle/>
                    <a:p>
                      <a:pPr algn="ctr"/>
                      <a:r>
                        <a:rPr lang="en-US" dirty="0">
                          <a:latin typeface="Arial"/>
                        </a:rPr>
                        <a:t>63</a:t>
                      </a:r>
                    </a:p>
                  </a:txBody>
                  <a:tcPr anchor="ctr"/>
                </a:tc>
              </a:tr>
              <a:tr h="370840">
                <a:tc>
                  <a:txBody>
                    <a:bodyPr/>
                    <a:lstStyle/>
                    <a:p>
                      <a:pPr algn="l"/>
                      <a:r>
                        <a:rPr lang="en-US">
                          <a:latin typeface="Arial"/>
                        </a:rPr>
                        <a:t>December</a:t>
                      </a:r>
                    </a:p>
                  </a:txBody>
                  <a:tcPr anchor="ctr"/>
                </a:tc>
                <a:tc>
                  <a:txBody>
                    <a:bodyPr/>
                    <a:lstStyle/>
                    <a:p>
                      <a:pPr algn="ctr"/>
                      <a:r>
                        <a:rPr lang="en-US">
                          <a:latin typeface="Arial"/>
                        </a:rPr>
                        <a:t>46.22</a:t>
                      </a:r>
                    </a:p>
                  </a:txBody>
                  <a:tcPr anchor="ctr"/>
                </a:tc>
                <a:tc>
                  <a:txBody>
                    <a:bodyPr/>
                    <a:lstStyle/>
                    <a:p>
                      <a:pPr algn="ctr"/>
                      <a:r>
                        <a:rPr lang="en-US">
                          <a:latin typeface="Arial"/>
                        </a:rPr>
                        <a:t>49.10</a:t>
                      </a:r>
                    </a:p>
                  </a:txBody>
                  <a:tcPr anchor="ctr"/>
                </a:tc>
                <a:tc>
                  <a:txBody>
                    <a:bodyPr/>
                    <a:lstStyle/>
                    <a:p>
                      <a:pPr algn="ctr"/>
                      <a:r>
                        <a:rPr lang="en-US" dirty="0">
                          <a:latin typeface="Arial"/>
                        </a:rPr>
                        <a:t>61</a:t>
                      </a:r>
                    </a:p>
                  </a:txBody>
                  <a:tcPr anchor="ctr"/>
                </a:tc>
              </a:tr>
            </a:tbl>
          </a:graphicData>
        </a:graphic>
      </p:graphicFrame>
      <p:sp>
        <p:nvSpPr>
          <p:cNvPr id="5" name="Rectangle 4"/>
          <p:cNvSpPr/>
          <p:nvPr/>
        </p:nvSpPr>
        <p:spPr>
          <a:xfrm>
            <a:off x="2667000" y="4114800"/>
            <a:ext cx="685800" cy="68580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724400" y="4114800"/>
            <a:ext cx="685800" cy="68580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239000" y="4114800"/>
            <a:ext cx="685800" cy="68580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7"/>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Table XII – Temperature and Suicide – Prussia (1876-78, 80-82, 85-89)</a:t>
            </a:r>
            <a:endParaRPr lang="en-US" sz="2800" dirty="0"/>
          </a:p>
        </p:txBody>
      </p:sp>
      <p:graphicFrame>
        <p:nvGraphicFramePr>
          <p:cNvPr id="4" name="Content Placeholder 3"/>
          <p:cNvGraphicFramePr>
            <a:graphicFrameLocks noGrp="1"/>
          </p:cNvGraphicFramePr>
          <p:nvPr>
            <p:ph sz="quarter" idx="1"/>
          </p:nvPr>
        </p:nvGraphicFramePr>
        <p:xfrm>
          <a:off x="152400" y="1600200"/>
          <a:ext cx="8686800" cy="5090160"/>
        </p:xfrm>
        <a:graphic>
          <a:graphicData uri="http://schemas.openxmlformats.org/drawingml/2006/table">
            <a:tbl>
              <a:tblPr firstRow="1" bandRow="1">
                <a:tableStyleId>{5C22544A-7EE6-4342-B048-85BDC9FD1C3A}</a:tableStyleId>
              </a:tblPr>
              <a:tblGrid>
                <a:gridCol w="2278505"/>
                <a:gridCol w="3336933"/>
                <a:gridCol w="3071362"/>
              </a:tblGrid>
              <a:tr h="370840">
                <a:tc>
                  <a:txBody>
                    <a:bodyPr/>
                    <a:lstStyle/>
                    <a:p>
                      <a:pPr algn="l"/>
                      <a:r>
                        <a:rPr lang="en-US" dirty="0">
                          <a:latin typeface="Arial"/>
                        </a:rPr>
                        <a:t/>
                      </a:r>
                      <a:br>
                        <a:rPr lang="en-US" dirty="0">
                          <a:latin typeface="Arial"/>
                        </a:rPr>
                      </a:br>
                      <a:endParaRPr lang="en-US" dirty="0">
                        <a:latin typeface="Arial"/>
                      </a:endParaRPr>
                    </a:p>
                  </a:txBody>
                  <a:tcPr anchor="ctr"/>
                </a:tc>
                <a:tc>
                  <a:txBody>
                    <a:bodyPr/>
                    <a:lstStyle/>
                    <a:p>
                      <a:pPr algn="ctr"/>
                      <a:r>
                        <a:rPr lang="en-US" dirty="0">
                          <a:latin typeface="Arial"/>
                        </a:rPr>
                        <a:t>Average Temperature (1848-77)</a:t>
                      </a:r>
                    </a:p>
                  </a:txBody>
                  <a:tcPr anchor="ctr"/>
                </a:tc>
                <a:tc>
                  <a:txBody>
                    <a:bodyPr/>
                    <a:lstStyle/>
                    <a:p>
                      <a:pPr algn="ctr"/>
                      <a:r>
                        <a:rPr lang="en-US">
                          <a:latin typeface="Arial"/>
                        </a:rPr>
                        <a:t>No. of Suicides Monthly per 1,000 Annual</a:t>
                      </a:r>
                    </a:p>
                  </a:txBody>
                  <a:tcPr anchor="ctr"/>
                </a:tc>
              </a:tr>
              <a:tr h="370840">
                <a:tc>
                  <a:txBody>
                    <a:bodyPr/>
                    <a:lstStyle/>
                    <a:p>
                      <a:pPr algn="l"/>
                      <a:r>
                        <a:rPr lang="en-US">
                          <a:latin typeface="Arial"/>
                        </a:rPr>
                        <a:t>January</a:t>
                      </a:r>
                    </a:p>
                  </a:txBody>
                  <a:tcPr anchor="ctr"/>
                </a:tc>
                <a:tc>
                  <a:txBody>
                    <a:bodyPr/>
                    <a:lstStyle/>
                    <a:p>
                      <a:pPr algn="ctr"/>
                      <a:r>
                        <a:rPr lang="en-US" dirty="0">
                          <a:latin typeface="Arial"/>
                        </a:rPr>
                        <a:t>32.50</a:t>
                      </a:r>
                    </a:p>
                  </a:txBody>
                  <a:tcPr anchor="ctr"/>
                </a:tc>
                <a:tc>
                  <a:txBody>
                    <a:bodyPr/>
                    <a:lstStyle/>
                    <a:p>
                      <a:pPr algn="ctr"/>
                      <a:r>
                        <a:rPr lang="en-US" dirty="0">
                          <a:latin typeface="Arial"/>
                        </a:rPr>
                        <a:t>61</a:t>
                      </a:r>
                    </a:p>
                  </a:txBody>
                  <a:tcPr anchor="ctr"/>
                </a:tc>
              </a:tr>
              <a:tr h="370840">
                <a:tc>
                  <a:txBody>
                    <a:bodyPr/>
                    <a:lstStyle/>
                    <a:p>
                      <a:pPr algn="l"/>
                      <a:r>
                        <a:rPr lang="en-US">
                          <a:latin typeface="Arial"/>
                        </a:rPr>
                        <a:t>February</a:t>
                      </a:r>
                    </a:p>
                  </a:txBody>
                  <a:tcPr anchor="ctr"/>
                </a:tc>
                <a:tc>
                  <a:txBody>
                    <a:bodyPr/>
                    <a:lstStyle/>
                    <a:p>
                      <a:pPr algn="ctr"/>
                      <a:r>
                        <a:rPr lang="en-US">
                          <a:latin typeface="Arial"/>
                        </a:rPr>
                        <a:t>33.31</a:t>
                      </a:r>
                    </a:p>
                  </a:txBody>
                  <a:tcPr anchor="ctr"/>
                </a:tc>
                <a:tc>
                  <a:txBody>
                    <a:bodyPr/>
                    <a:lstStyle/>
                    <a:p>
                      <a:pPr algn="ctr"/>
                      <a:r>
                        <a:rPr lang="en-US" dirty="0">
                          <a:latin typeface="Arial"/>
                        </a:rPr>
                        <a:t>67</a:t>
                      </a:r>
                    </a:p>
                  </a:txBody>
                  <a:tcPr anchor="ctr"/>
                </a:tc>
              </a:tr>
              <a:tr h="370840">
                <a:tc>
                  <a:txBody>
                    <a:bodyPr/>
                    <a:lstStyle/>
                    <a:p>
                      <a:pPr algn="l"/>
                      <a:r>
                        <a:rPr lang="en-US">
                          <a:latin typeface="Arial"/>
                        </a:rPr>
                        <a:t>March</a:t>
                      </a:r>
                    </a:p>
                  </a:txBody>
                  <a:tcPr anchor="ctr"/>
                </a:tc>
                <a:tc>
                  <a:txBody>
                    <a:bodyPr/>
                    <a:lstStyle/>
                    <a:p>
                      <a:pPr algn="ctr"/>
                      <a:r>
                        <a:rPr lang="en-US">
                          <a:latin typeface="Arial"/>
                        </a:rPr>
                        <a:t>37.93</a:t>
                      </a:r>
                    </a:p>
                  </a:txBody>
                  <a:tcPr anchor="ctr"/>
                </a:tc>
                <a:tc>
                  <a:txBody>
                    <a:bodyPr/>
                    <a:lstStyle/>
                    <a:p>
                      <a:pPr algn="ctr"/>
                      <a:r>
                        <a:rPr lang="en-US" dirty="0">
                          <a:latin typeface="Arial"/>
                        </a:rPr>
                        <a:t>78</a:t>
                      </a:r>
                    </a:p>
                  </a:txBody>
                  <a:tcPr anchor="ctr"/>
                </a:tc>
              </a:tr>
              <a:tr h="370840">
                <a:tc>
                  <a:txBody>
                    <a:bodyPr/>
                    <a:lstStyle/>
                    <a:p>
                      <a:pPr algn="l"/>
                      <a:r>
                        <a:rPr lang="en-US">
                          <a:latin typeface="Arial"/>
                        </a:rPr>
                        <a:t>April</a:t>
                      </a:r>
                    </a:p>
                  </a:txBody>
                  <a:tcPr anchor="ctr"/>
                </a:tc>
                <a:tc>
                  <a:txBody>
                    <a:bodyPr/>
                    <a:lstStyle/>
                    <a:p>
                      <a:pPr algn="ctr"/>
                      <a:r>
                        <a:rPr lang="en-US">
                          <a:latin typeface="Arial"/>
                        </a:rPr>
                        <a:t>44.22</a:t>
                      </a:r>
                    </a:p>
                  </a:txBody>
                  <a:tcPr anchor="ctr"/>
                </a:tc>
                <a:tc>
                  <a:txBody>
                    <a:bodyPr/>
                    <a:lstStyle/>
                    <a:p>
                      <a:pPr algn="ctr"/>
                      <a:r>
                        <a:rPr lang="en-US" dirty="0">
                          <a:latin typeface="Arial"/>
                        </a:rPr>
                        <a:t>99</a:t>
                      </a:r>
                    </a:p>
                  </a:txBody>
                  <a:tcPr anchor="ctr"/>
                </a:tc>
              </a:tr>
              <a:tr h="370840">
                <a:tc>
                  <a:txBody>
                    <a:bodyPr/>
                    <a:lstStyle/>
                    <a:p>
                      <a:pPr algn="l"/>
                      <a:r>
                        <a:rPr lang="en-US">
                          <a:latin typeface="Arial"/>
                        </a:rPr>
                        <a:t>May</a:t>
                      </a:r>
                    </a:p>
                  </a:txBody>
                  <a:tcPr anchor="ctr"/>
                </a:tc>
                <a:tc>
                  <a:txBody>
                    <a:bodyPr/>
                    <a:lstStyle/>
                    <a:p>
                      <a:pPr algn="ctr"/>
                      <a:r>
                        <a:rPr lang="en-US">
                          <a:latin typeface="Arial"/>
                        </a:rPr>
                        <a:t>50.84</a:t>
                      </a:r>
                    </a:p>
                  </a:txBody>
                  <a:tcPr anchor="ctr"/>
                </a:tc>
                <a:tc>
                  <a:txBody>
                    <a:bodyPr/>
                    <a:lstStyle/>
                    <a:p>
                      <a:pPr algn="ctr"/>
                      <a:r>
                        <a:rPr lang="en-US" dirty="0">
                          <a:latin typeface="Arial"/>
                        </a:rPr>
                        <a:t>104</a:t>
                      </a:r>
                    </a:p>
                  </a:txBody>
                  <a:tcPr anchor="ctr"/>
                </a:tc>
              </a:tr>
              <a:tr h="370840">
                <a:tc>
                  <a:txBody>
                    <a:bodyPr/>
                    <a:lstStyle/>
                    <a:p>
                      <a:pPr algn="l"/>
                      <a:r>
                        <a:rPr lang="en-US">
                          <a:latin typeface="Arial"/>
                        </a:rPr>
                        <a:t>June</a:t>
                      </a:r>
                    </a:p>
                  </a:txBody>
                  <a:tcPr anchor="ctr"/>
                </a:tc>
                <a:tc>
                  <a:txBody>
                    <a:bodyPr/>
                    <a:lstStyle/>
                    <a:p>
                      <a:pPr algn="ctr"/>
                      <a:r>
                        <a:rPr lang="en-US">
                          <a:latin typeface="Arial"/>
                        </a:rPr>
                        <a:t>57.29</a:t>
                      </a:r>
                    </a:p>
                  </a:txBody>
                  <a:tcPr anchor="ctr"/>
                </a:tc>
                <a:tc>
                  <a:txBody>
                    <a:bodyPr/>
                    <a:lstStyle/>
                    <a:p>
                      <a:pPr algn="ctr"/>
                      <a:r>
                        <a:rPr lang="en-US" dirty="0">
                          <a:latin typeface="Arial"/>
                        </a:rPr>
                        <a:t>105</a:t>
                      </a:r>
                    </a:p>
                  </a:txBody>
                  <a:tcPr anchor="ctr"/>
                </a:tc>
              </a:tr>
              <a:tr h="370840">
                <a:tc>
                  <a:txBody>
                    <a:bodyPr/>
                    <a:lstStyle/>
                    <a:p>
                      <a:pPr algn="l"/>
                      <a:r>
                        <a:rPr lang="en-US">
                          <a:latin typeface="Arial"/>
                        </a:rPr>
                        <a:t>July</a:t>
                      </a:r>
                    </a:p>
                  </a:txBody>
                  <a:tcPr anchor="ctr"/>
                </a:tc>
                <a:tc>
                  <a:txBody>
                    <a:bodyPr/>
                    <a:lstStyle/>
                    <a:p>
                      <a:pPr algn="ctr"/>
                      <a:r>
                        <a:rPr lang="en-US">
                          <a:latin typeface="Arial"/>
                        </a:rPr>
                        <a:t>59.39</a:t>
                      </a:r>
                    </a:p>
                  </a:txBody>
                  <a:tcPr anchor="ctr"/>
                </a:tc>
                <a:tc>
                  <a:txBody>
                    <a:bodyPr/>
                    <a:lstStyle/>
                    <a:p>
                      <a:pPr algn="ctr"/>
                      <a:r>
                        <a:rPr lang="en-US" dirty="0">
                          <a:latin typeface="Arial"/>
                        </a:rPr>
                        <a:t>99</a:t>
                      </a:r>
                    </a:p>
                  </a:txBody>
                  <a:tcPr anchor="ctr"/>
                </a:tc>
              </a:tr>
              <a:tr h="370840">
                <a:tc>
                  <a:txBody>
                    <a:bodyPr/>
                    <a:lstStyle/>
                    <a:p>
                      <a:pPr algn="l"/>
                      <a:r>
                        <a:rPr lang="en-US">
                          <a:latin typeface="Arial"/>
                        </a:rPr>
                        <a:t>August</a:t>
                      </a:r>
                    </a:p>
                  </a:txBody>
                  <a:tcPr anchor="ctr"/>
                </a:tc>
                <a:tc>
                  <a:txBody>
                    <a:bodyPr/>
                    <a:lstStyle/>
                    <a:p>
                      <a:pPr algn="ctr"/>
                      <a:r>
                        <a:rPr lang="en-US">
                          <a:latin typeface="Arial"/>
                        </a:rPr>
                        <a:t>58.48</a:t>
                      </a:r>
                    </a:p>
                  </a:txBody>
                  <a:tcPr anchor="ctr"/>
                </a:tc>
                <a:tc>
                  <a:txBody>
                    <a:bodyPr/>
                    <a:lstStyle/>
                    <a:p>
                      <a:pPr algn="ctr"/>
                      <a:r>
                        <a:rPr lang="en-US" dirty="0">
                          <a:latin typeface="Arial"/>
                        </a:rPr>
                        <a:t>90</a:t>
                      </a:r>
                    </a:p>
                  </a:txBody>
                  <a:tcPr anchor="ctr"/>
                </a:tc>
              </a:tr>
              <a:tr h="370840">
                <a:tc>
                  <a:txBody>
                    <a:bodyPr/>
                    <a:lstStyle/>
                    <a:p>
                      <a:pPr algn="l"/>
                      <a:r>
                        <a:rPr lang="en-US">
                          <a:latin typeface="Arial"/>
                        </a:rPr>
                        <a:t>September</a:t>
                      </a:r>
                    </a:p>
                  </a:txBody>
                  <a:tcPr anchor="ctr"/>
                </a:tc>
                <a:tc>
                  <a:txBody>
                    <a:bodyPr/>
                    <a:lstStyle/>
                    <a:p>
                      <a:pPr algn="ctr"/>
                      <a:r>
                        <a:rPr lang="en-US">
                          <a:latin typeface="Arial"/>
                        </a:rPr>
                        <a:t>52.88</a:t>
                      </a:r>
                    </a:p>
                  </a:txBody>
                  <a:tcPr anchor="ctr"/>
                </a:tc>
                <a:tc>
                  <a:txBody>
                    <a:bodyPr/>
                    <a:lstStyle/>
                    <a:p>
                      <a:pPr algn="ctr"/>
                      <a:r>
                        <a:rPr lang="en-US" dirty="0">
                          <a:latin typeface="Arial"/>
                        </a:rPr>
                        <a:t>83</a:t>
                      </a:r>
                    </a:p>
                  </a:txBody>
                  <a:tcPr anchor="ctr"/>
                </a:tc>
              </a:tr>
              <a:tr h="370840">
                <a:tc>
                  <a:txBody>
                    <a:bodyPr/>
                    <a:lstStyle/>
                    <a:p>
                      <a:pPr algn="l"/>
                      <a:r>
                        <a:rPr lang="en-US">
                          <a:latin typeface="Arial"/>
                        </a:rPr>
                        <a:t>October</a:t>
                      </a:r>
                    </a:p>
                  </a:txBody>
                  <a:tcPr anchor="ctr"/>
                </a:tc>
                <a:tc>
                  <a:txBody>
                    <a:bodyPr/>
                    <a:lstStyle/>
                    <a:p>
                      <a:pPr algn="ctr"/>
                      <a:r>
                        <a:rPr lang="en-US">
                          <a:latin typeface="Arial"/>
                        </a:rPr>
                        <a:t>46.02</a:t>
                      </a:r>
                    </a:p>
                  </a:txBody>
                  <a:tcPr anchor="ctr"/>
                </a:tc>
                <a:tc>
                  <a:txBody>
                    <a:bodyPr/>
                    <a:lstStyle/>
                    <a:p>
                      <a:pPr algn="ctr"/>
                      <a:r>
                        <a:rPr lang="en-US" dirty="0">
                          <a:latin typeface="Arial"/>
                        </a:rPr>
                        <a:t>78</a:t>
                      </a:r>
                    </a:p>
                  </a:txBody>
                  <a:tcPr anchor="ctr"/>
                </a:tc>
              </a:tr>
              <a:tr h="370840">
                <a:tc>
                  <a:txBody>
                    <a:bodyPr/>
                    <a:lstStyle/>
                    <a:p>
                      <a:pPr algn="l"/>
                      <a:r>
                        <a:rPr lang="en-US">
                          <a:latin typeface="Arial"/>
                        </a:rPr>
                        <a:t>November</a:t>
                      </a:r>
                    </a:p>
                  </a:txBody>
                  <a:tcPr anchor="ctr"/>
                </a:tc>
                <a:tc>
                  <a:txBody>
                    <a:bodyPr/>
                    <a:lstStyle/>
                    <a:p>
                      <a:pPr algn="ctr"/>
                      <a:r>
                        <a:rPr lang="en-US">
                          <a:latin typeface="Arial"/>
                        </a:rPr>
                        <a:t>37.27</a:t>
                      </a:r>
                    </a:p>
                  </a:txBody>
                  <a:tcPr anchor="ctr"/>
                </a:tc>
                <a:tc>
                  <a:txBody>
                    <a:bodyPr/>
                    <a:lstStyle/>
                    <a:p>
                      <a:pPr algn="ctr"/>
                      <a:r>
                        <a:rPr lang="en-US" dirty="0">
                          <a:latin typeface="Arial"/>
                        </a:rPr>
                        <a:t>70</a:t>
                      </a:r>
                    </a:p>
                  </a:txBody>
                  <a:tcPr anchor="ctr"/>
                </a:tc>
              </a:tr>
              <a:tr h="370840">
                <a:tc>
                  <a:txBody>
                    <a:bodyPr/>
                    <a:lstStyle/>
                    <a:p>
                      <a:pPr algn="l"/>
                      <a:r>
                        <a:rPr lang="en-US">
                          <a:latin typeface="Arial"/>
                        </a:rPr>
                        <a:t>December</a:t>
                      </a:r>
                    </a:p>
                  </a:txBody>
                  <a:tcPr anchor="ctr"/>
                </a:tc>
                <a:tc>
                  <a:txBody>
                    <a:bodyPr/>
                    <a:lstStyle/>
                    <a:p>
                      <a:pPr algn="ctr"/>
                      <a:r>
                        <a:rPr lang="en-US">
                          <a:latin typeface="Arial"/>
                        </a:rPr>
                        <a:t>33.08</a:t>
                      </a:r>
                    </a:p>
                  </a:txBody>
                  <a:tcPr anchor="ctr"/>
                </a:tc>
                <a:tc>
                  <a:txBody>
                    <a:bodyPr/>
                    <a:lstStyle/>
                    <a:p>
                      <a:pPr algn="ctr"/>
                      <a:r>
                        <a:rPr lang="en-US" dirty="0">
                          <a:latin typeface="Arial"/>
                        </a:rPr>
                        <a:t>61</a:t>
                      </a:r>
                    </a:p>
                  </a:txBody>
                  <a:tcPr anchor="ctr"/>
                </a:tc>
              </a:tr>
            </a:tbl>
          </a:graphicData>
        </a:graphic>
      </p:graphicFrame>
      <p:sp>
        <p:nvSpPr>
          <p:cNvPr id="5" name="Rectangle 4"/>
          <p:cNvSpPr/>
          <p:nvPr/>
        </p:nvSpPr>
        <p:spPr>
          <a:xfrm>
            <a:off x="3733800" y="4114800"/>
            <a:ext cx="685800" cy="68580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010400" y="4114800"/>
            <a:ext cx="685800" cy="68580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447800" y="5257800"/>
            <a:ext cx="7010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 if it’s not heat, what is it?</a:t>
            </a:r>
            <a:endParaRPr lang="en-US" dirty="0"/>
          </a:p>
        </p:txBody>
      </p:sp>
      <p:sp>
        <p:nvSpPr>
          <p:cNvPr id="8" name="Footer Placeholder 7"/>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Heat…</a:t>
            </a:r>
            <a:endParaRPr lang="en-US" dirty="0"/>
          </a:p>
        </p:txBody>
      </p:sp>
      <p:sp>
        <p:nvSpPr>
          <p:cNvPr id="3" name="Content Placeholder 2"/>
          <p:cNvSpPr>
            <a:spLocks noGrp="1"/>
          </p:cNvSpPr>
          <p:nvPr>
            <p:ph sz="quarter" idx="1"/>
          </p:nvPr>
        </p:nvSpPr>
        <p:spPr/>
        <p:txBody>
          <a:bodyPr/>
          <a:lstStyle/>
          <a:p>
            <a:r>
              <a:rPr lang="en-US" dirty="0" smtClean="0"/>
              <a:t>He does note that sudden extreme changes in temperature increase suicide incidence, but this goes both ways – hot or cold</a:t>
            </a:r>
          </a:p>
          <a:p>
            <a:r>
              <a:rPr lang="en-US" dirty="0" smtClean="0"/>
              <a:t>Did you like the explanation by </a:t>
            </a:r>
            <a:r>
              <a:rPr lang="en-US" dirty="0" err="1" smtClean="0"/>
              <a:t>Morselli</a:t>
            </a:r>
            <a:r>
              <a:rPr lang="en-US" dirty="0" smtClean="0"/>
              <a:t> for why heat increases suicide?</a:t>
            </a:r>
          </a:p>
          <a:p>
            <a:pPr lvl="1"/>
            <a:r>
              <a:rPr lang="en-US" dirty="0" smtClean="0"/>
              <a:t>People have more energy they need to use up because they expend less in trying to stay warm</a:t>
            </a:r>
            <a:endParaRPr lang="en-US" dirty="0"/>
          </a:p>
        </p:txBody>
      </p:sp>
      <p:sp>
        <p:nvSpPr>
          <p:cNvPr id="4" name="Footer Placeholder 3"/>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sz="quarter" idx="1"/>
          </p:nvPr>
        </p:nvSpPr>
        <p:spPr/>
        <p:txBody>
          <a:bodyPr>
            <a:normAutofit/>
          </a:bodyPr>
          <a:lstStyle/>
          <a:p>
            <a:r>
              <a:rPr lang="en-US" dirty="0" smtClean="0"/>
              <a:t>Draws on data from lots of European countries</a:t>
            </a:r>
          </a:p>
          <a:p>
            <a:r>
              <a:rPr lang="en-US" dirty="0" smtClean="0"/>
              <a:t>Includes data on 26,000 suicides</a:t>
            </a:r>
          </a:p>
          <a:p>
            <a:r>
              <a:rPr lang="en-US" dirty="0" smtClean="0"/>
              <a:t>Doesn’t do a great job of describing his data, but it is pretty good for the time period</a:t>
            </a:r>
          </a:p>
          <a:p>
            <a:r>
              <a:rPr lang="en-US" dirty="0" smtClean="0"/>
              <a:t>Lots of other early scholars and sociologists did not have statistics</a:t>
            </a:r>
          </a:p>
          <a:p>
            <a:r>
              <a:rPr lang="en-US" dirty="0" smtClean="0"/>
              <a:t>Would we present our data the same way today?</a:t>
            </a:r>
          </a:p>
          <a:p>
            <a:r>
              <a:rPr lang="en-US" dirty="0" smtClean="0"/>
              <a:t>Can you imagine managing that much data without a computer?</a:t>
            </a:r>
            <a:endParaRPr lang="en-US" dirty="0"/>
          </a:p>
        </p:txBody>
      </p:sp>
      <p:sp>
        <p:nvSpPr>
          <p:cNvPr id="4" name="Footer Placeholder 3"/>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2400" dirty="0" smtClean="0"/>
              <a:t>Table XIII – Comparison of the Monthly Variations of Suicides with the Average Length of Day in France</a:t>
            </a:r>
            <a:endParaRPr lang="en-US" sz="2400" dirty="0"/>
          </a:p>
        </p:txBody>
      </p:sp>
      <p:graphicFrame>
        <p:nvGraphicFramePr>
          <p:cNvPr id="4" name="Content Placeholder 3"/>
          <p:cNvGraphicFramePr>
            <a:graphicFrameLocks noGrp="1"/>
          </p:cNvGraphicFramePr>
          <p:nvPr>
            <p:ph sz="quarter" idx="1"/>
          </p:nvPr>
        </p:nvGraphicFramePr>
        <p:xfrm>
          <a:off x="228598" y="914400"/>
          <a:ext cx="8686802" cy="5525801"/>
        </p:xfrm>
        <a:graphic>
          <a:graphicData uri="http://schemas.openxmlformats.org/drawingml/2006/table">
            <a:tbl>
              <a:tblPr firstRow="1" bandRow="1">
                <a:tableStyleId>{5C22544A-7EE6-4342-B048-85BDC9FD1C3A}</a:tableStyleId>
              </a:tblPr>
              <a:tblGrid>
                <a:gridCol w="1447800"/>
                <a:gridCol w="609600"/>
                <a:gridCol w="762000"/>
                <a:gridCol w="1828800"/>
                <a:gridCol w="2209800"/>
                <a:gridCol w="1828802"/>
              </a:tblGrid>
              <a:tr h="802803">
                <a:tc>
                  <a:txBody>
                    <a:bodyPr/>
                    <a:lstStyle/>
                    <a:p>
                      <a:pPr algn="l"/>
                      <a:endParaRPr lang="en-US" sz="1600" dirty="0">
                        <a:latin typeface="Arial"/>
                      </a:endParaRPr>
                    </a:p>
                  </a:txBody>
                  <a:tcPr anchor="ctr"/>
                </a:tc>
                <a:tc gridSpan="2">
                  <a:txBody>
                    <a:bodyPr/>
                    <a:lstStyle/>
                    <a:p>
                      <a:pPr algn="ctr"/>
                      <a:r>
                        <a:rPr lang="en-US" sz="1600" dirty="0" smtClean="0">
                          <a:latin typeface="Arial"/>
                        </a:rPr>
                        <a:t>Length of Day</a:t>
                      </a:r>
                      <a:endParaRPr lang="en-US" sz="1600" dirty="0">
                        <a:latin typeface="Arial"/>
                      </a:endParaRPr>
                    </a:p>
                  </a:txBody>
                  <a:tcPr anchor="ctr"/>
                </a:tc>
                <a:tc hMerge="1">
                  <a:txBody>
                    <a:bodyPr/>
                    <a:lstStyle/>
                    <a:p>
                      <a:pPr algn="r"/>
                      <a:endParaRPr lang="en-US" dirty="0">
                        <a:latin typeface="Arial"/>
                      </a:endParaRPr>
                    </a:p>
                  </a:txBody>
                  <a:tcPr anchor="ctr"/>
                </a:tc>
                <a:tc>
                  <a:txBody>
                    <a:bodyPr/>
                    <a:lstStyle/>
                    <a:p>
                      <a:pPr algn="ctr"/>
                      <a:r>
                        <a:rPr lang="en-US" sz="1600" dirty="0" smtClean="0">
                          <a:latin typeface="Arial"/>
                        </a:rPr>
                        <a:t>Increase and Diminution</a:t>
                      </a:r>
                      <a:r>
                        <a:rPr lang="en-US" sz="1600" baseline="0" dirty="0" smtClean="0">
                          <a:latin typeface="Arial"/>
                        </a:rPr>
                        <a:t> Increase</a:t>
                      </a:r>
                      <a:endParaRPr lang="en-US" sz="1600" dirty="0">
                        <a:latin typeface="Arial"/>
                      </a:endParaRPr>
                    </a:p>
                  </a:txBody>
                  <a:tcPr anchor="ctr"/>
                </a:tc>
                <a:tc>
                  <a:txBody>
                    <a:bodyPr/>
                    <a:lstStyle/>
                    <a:p>
                      <a:pPr algn="ctr"/>
                      <a:r>
                        <a:rPr lang="en-US" sz="1600" dirty="0" smtClean="0">
                          <a:latin typeface="Arial"/>
                        </a:rPr>
                        <a:t>No. of Suicides per Month in 1,000 Annual Suicides</a:t>
                      </a:r>
                      <a:endParaRPr lang="en-US" sz="1600" dirty="0">
                        <a:latin typeface="Arial"/>
                      </a:endParaRPr>
                    </a:p>
                  </a:txBody>
                  <a:tcPr anchor="ctr"/>
                </a:tc>
                <a:tc>
                  <a:txBody>
                    <a:bodyPr/>
                    <a:lstStyle/>
                    <a:p>
                      <a:pPr algn="ctr"/>
                      <a:r>
                        <a:rPr lang="en-US" sz="1600" dirty="0" smtClean="0">
                          <a:latin typeface="Arial"/>
                        </a:rPr>
                        <a:t>Increase and Diminution Increase</a:t>
                      </a:r>
                    </a:p>
                  </a:txBody>
                  <a:tcPr anchor="ctr"/>
                </a:tc>
              </a:tr>
              <a:tr h="361757">
                <a:tc>
                  <a:txBody>
                    <a:bodyPr/>
                    <a:lstStyle/>
                    <a:p>
                      <a:pPr algn="l"/>
                      <a:endParaRPr lang="en-US" sz="1600" dirty="0">
                        <a:latin typeface="Arial"/>
                      </a:endParaRPr>
                    </a:p>
                  </a:txBody>
                  <a:tcPr anchor="ctr"/>
                </a:tc>
                <a:tc>
                  <a:txBody>
                    <a:bodyPr/>
                    <a:lstStyle/>
                    <a:p>
                      <a:pPr algn="ctr"/>
                      <a:r>
                        <a:rPr lang="en-US" sz="1600" dirty="0" smtClean="0">
                          <a:latin typeface="Arial"/>
                        </a:rPr>
                        <a:t>Hr.</a:t>
                      </a:r>
                      <a:endParaRPr lang="en-US" sz="1600" dirty="0">
                        <a:latin typeface="Arial"/>
                      </a:endParaRPr>
                    </a:p>
                  </a:txBody>
                  <a:tcPr anchor="ctr"/>
                </a:tc>
                <a:tc>
                  <a:txBody>
                    <a:bodyPr/>
                    <a:lstStyle/>
                    <a:p>
                      <a:pPr algn="ctr"/>
                      <a:r>
                        <a:rPr lang="en-US" sz="1600" dirty="0" smtClean="0">
                          <a:latin typeface="Arial"/>
                        </a:rPr>
                        <a:t>Min.</a:t>
                      </a:r>
                      <a:endParaRPr lang="en-US" sz="1600" dirty="0">
                        <a:latin typeface="Arial"/>
                      </a:endParaRPr>
                    </a:p>
                  </a:txBody>
                  <a:tcPr anchor="ctr"/>
                </a:tc>
                <a:tc>
                  <a:txBody>
                    <a:bodyPr/>
                    <a:lstStyle/>
                    <a:p>
                      <a:pPr algn="ctr"/>
                      <a:endParaRPr lang="en-US" sz="1600">
                        <a:latin typeface="Arial"/>
                      </a:endParaRPr>
                    </a:p>
                  </a:txBody>
                  <a:tcPr anchor="ctr"/>
                </a:tc>
                <a:tc>
                  <a:txBody>
                    <a:bodyPr/>
                    <a:lstStyle/>
                    <a:p>
                      <a:pPr algn="ctr"/>
                      <a:endParaRPr lang="en-US" sz="1600" dirty="0">
                        <a:latin typeface="Arial"/>
                      </a:endParaRPr>
                    </a:p>
                  </a:txBody>
                  <a:tcPr anchor="ctr"/>
                </a:tc>
                <a:tc>
                  <a:txBody>
                    <a:bodyPr/>
                    <a:lstStyle/>
                    <a:p>
                      <a:pPr algn="ctr"/>
                      <a:endParaRPr lang="en-US" sz="1600" dirty="0">
                        <a:latin typeface="Arial"/>
                      </a:endParaRPr>
                    </a:p>
                  </a:txBody>
                  <a:tcPr anchor="ctr"/>
                </a:tc>
              </a:tr>
              <a:tr h="361757">
                <a:tc>
                  <a:txBody>
                    <a:bodyPr/>
                    <a:lstStyle/>
                    <a:p>
                      <a:pPr algn="l"/>
                      <a:r>
                        <a:rPr lang="en-US" sz="1600" dirty="0">
                          <a:latin typeface="Arial"/>
                        </a:rPr>
                        <a:t>January</a:t>
                      </a:r>
                    </a:p>
                  </a:txBody>
                  <a:tcPr anchor="ctr"/>
                </a:tc>
                <a:tc>
                  <a:txBody>
                    <a:bodyPr/>
                    <a:lstStyle/>
                    <a:p>
                      <a:pPr algn="ctr"/>
                      <a:r>
                        <a:rPr lang="en-US" sz="1600">
                          <a:latin typeface="Arial"/>
                        </a:rPr>
                        <a:t>9</a:t>
                      </a:r>
                    </a:p>
                  </a:txBody>
                  <a:tcPr anchor="ctr"/>
                </a:tc>
                <a:tc>
                  <a:txBody>
                    <a:bodyPr/>
                    <a:lstStyle/>
                    <a:p>
                      <a:pPr algn="ctr"/>
                      <a:r>
                        <a:rPr lang="en-US" sz="1600">
                          <a:latin typeface="Arial"/>
                        </a:rPr>
                        <a:t>19</a:t>
                      </a:r>
                    </a:p>
                  </a:txBody>
                  <a:tcPr anchor="ctr"/>
                </a:tc>
                <a:tc>
                  <a:txBody>
                    <a:bodyPr/>
                    <a:lstStyle/>
                    <a:p>
                      <a:pPr algn="ctr"/>
                      <a:endParaRPr lang="en-US" sz="1600" dirty="0">
                        <a:latin typeface="Arial"/>
                      </a:endParaRPr>
                    </a:p>
                  </a:txBody>
                  <a:tcPr anchor="ctr"/>
                </a:tc>
                <a:tc>
                  <a:txBody>
                    <a:bodyPr/>
                    <a:lstStyle/>
                    <a:p>
                      <a:pPr algn="ctr"/>
                      <a:r>
                        <a:rPr lang="en-US" sz="1600">
                          <a:latin typeface="Arial"/>
                        </a:rPr>
                        <a:t>68</a:t>
                      </a:r>
                    </a:p>
                  </a:txBody>
                  <a:tcPr anchor="ctr"/>
                </a:tc>
                <a:tc>
                  <a:txBody>
                    <a:bodyPr/>
                    <a:lstStyle/>
                    <a:p>
                      <a:pPr algn="ctr"/>
                      <a:endParaRPr lang="en-US" sz="1600" dirty="0">
                        <a:latin typeface="Arial"/>
                      </a:endParaRPr>
                    </a:p>
                  </a:txBody>
                  <a:tcPr anchor="ctr"/>
                </a:tc>
              </a:tr>
              <a:tr h="361757">
                <a:tc>
                  <a:txBody>
                    <a:bodyPr/>
                    <a:lstStyle/>
                    <a:p>
                      <a:pPr algn="l"/>
                      <a:r>
                        <a:rPr lang="en-US" sz="1600">
                          <a:latin typeface="Arial"/>
                        </a:rPr>
                        <a:t>February</a:t>
                      </a:r>
                    </a:p>
                  </a:txBody>
                  <a:tcPr anchor="ctr"/>
                </a:tc>
                <a:tc>
                  <a:txBody>
                    <a:bodyPr/>
                    <a:lstStyle/>
                    <a:p>
                      <a:pPr algn="ctr"/>
                      <a:r>
                        <a:rPr lang="en-US" sz="1600">
                          <a:latin typeface="Arial"/>
                        </a:rPr>
                        <a:t>10</a:t>
                      </a:r>
                    </a:p>
                  </a:txBody>
                  <a:tcPr anchor="ctr"/>
                </a:tc>
                <a:tc>
                  <a:txBody>
                    <a:bodyPr/>
                    <a:lstStyle/>
                    <a:p>
                      <a:pPr algn="ctr"/>
                      <a:r>
                        <a:rPr lang="en-US" sz="1600">
                          <a:latin typeface="Arial"/>
                        </a:rPr>
                        <a:t>56</a:t>
                      </a:r>
                    </a:p>
                  </a:txBody>
                  <a:tcPr anchor="ctr"/>
                </a:tc>
                <a:tc>
                  <a:txBody>
                    <a:bodyPr/>
                    <a:lstStyle/>
                    <a:p>
                      <a:pPr algn="ctr"/>
                      <a:r>
                        <a:rPr lang="en-US" sz="1600" dirty="0">
                          <a:latin typeface="Arial"/>
                        </a:rPr>
                        <a:t>From Jan. to</a:t>
                      </a:r>
                    </a:p>
                  </a:txBody>
                  <a:tcPr anchor="ctr"/>
                </a:tc>
                <a:tc>
                  <a:txBody>
                    <a:bodyPr/>
                    <a:lstStyle/>
                    <a:p>
                      <a:pPr algn="ctr"/>
                      <a:r>
                        <a:rPr lang="en-US" sz="1600">
                          <a:latin typeface="Arial"/>
                        </a:rPr>
                        <a:t>80</a:t>
                      </a:r>
                    </a:p>
                  </a:txBody>
                  <a:tcPr anchor="ctr"/>
                </a:tc>
                <a:tc>
                  <a:txBody>
                    <a:bodyPr/>
                    <a:lstStyle/>
                    <a:p>
                      <a:pPr algn="ctr"/>
                      <a:r>
                        <a:rPr lang="en-US" sz="1600">
                          <a:latin typeface="Arial"/>
                        </a:rPr>
                        <a:t>From Jan. to</a:t>
                      </a:r>
                    </a:p>
                  </a:txBody>
                  <a:tcPr anchor="ctr"/>
                </a:tc>
              </a:tr>
              <a:tr h="361757">
                <a:tc>
                  <a:txBody>
                    <a:bodyPr/>
                    <a:lstStyle/>
                    <a:p>
                      <a:pPr algn="l"/>
                      <a:r>
                        <a:rPr lang="en-US" sz="1600">
                          <a:latin typeface="Arial"/>
                        </a:rPr>
                        <a:t>March</a:t>
                      </a:r>
                    </a:p>
                  </a:txBody>
                  <a:tcPr anchor="ctr"/>
                </a:tc>
                <a:tc>
                  <a:txBody>
                    <a:bodyPr/>
                    <a:lstStyle/>
                    <a:p>
                      <a:pPr algn="ctr"/>
                      <a:r>
                        <a:rPr lang="en-US" sz="1600">
                          <a:latin typeface="Arial"/>
                        </a:rPr>
                        <a:t>12</a:t>
                      </a:r>
                    </a:p>
                  </a:txBody>
                  <a:tcPr anchor="ctr"/>
                </a:tc>
                <a:tc>
                  <a:txBody>
                    <a:bodyPr/>
                    <a:lstStyle/>
                    <a:p>
                      <a:pPr algn="ctr"/>
                      <a:r>
                        <a:rPr lang="en-US" sz="1600">
                          <a:latin typeface="Arial"/>
                        </a:rPr>
                        <a:t>47</a:t>
                      </a:r>
                    </a:p>
                  </a:txBody>
                  <a:tcPr anchor="ctr"/>
                </a:tc>
                <a:tc>
                  <a:txBody>
                    <a:bodyPr/>
                    <a:lstStyle/>
                    <a:p>
                      <a:pPr algn="ctr"/>
                      <a:r>
                        <a:rPr lang="en-US" sz="1600" dirty="0">
                          <a:latin typeface="Arial"/>
                        </a:rPr>
                        <a:t>April, 55%</a:t>
                      </a:r>
                    </a:p>
                  </a:txBody>
                  <a:tcPr anchor="ctr"/>
                </a:tc>
                <a:tc>
                  <a:txBody>
                    <a:bodyPr/>
                    <a:lstStyle/>
                    <a:p>
                      <a:pPr algn="ctr"/>
                      <a:r>
                        <a:rPr lang="en-US" sz="1600">
                          <a:latin typeface="Arial"/>
                        </a:rPr>
                        <a:t>86</a:t>
                      </a:r>
                    </a:p>
                  </a:txBody>
                  <a:tcPr anchor="ctr"/>
                </a:tc>
                <a:tc>
                  <a:txBody>
                    <a:bodyPr/>
                    <a:lstStyle/>
                    <a:p>
                      <a:pPr algn="ctr"/>
                      <a:r>
                        <a:rPr lang="en-US" sz="1600">
                          <a:latin typeface="Arial"/>
                        </a:rPr>
                        <a:t>April, 50%</a:t>
                      </a:r>
                    </a:p>
                  </a:txBody>
                  <a:tcPr anchor="ctr"/>
                </a:tc>
              </a:tr>
              <a:tr h="361757">
                <a:tc>
                  <a:txBody>
                    <a:bodyPr/>
                    <a:lstStyle/>
                    <a:p>
                      <a:pPr algn="l"/>
                      <a:r>
                        <a:rPr lang="en-US" sz="1600">
                          <a:latin typeface="Arial"/>
                        </a:rPr>
                        <a:t>April</a:t>
                      </a:r>
                    </a:p>
                  </a:txBody>
                  <a:tcPr anchor="ctr"/>
                </a:tc>
                <a:tc>
                  <a:txBody>
                    <a:bodyPr/>
                    <a:lstStyle/>
                    <a:p>
                      <a:pPr algn="ctr"/>
                      <a:r>
                        <a:rPr lang="en-US" sz="1600">
                          <a:latin typeface="Arial"/>
                        </a:rPr>
                        <a:t>14</a:t>
                      </a:r>
                    </a:p>
                  </a:txBody>
                  <a:tcPr anchor="ctr"/>
                </a:tc>
                <a:tc>
                  <a:txBody>
                    <a:bodyPr/>
                    <a:lstStyle/>
                    <a:p>
                      <a:pPr algn="ctr"/>
                      <a:r>
                        <a:rPr lang="en-US" sz="1600">
                          <a:latin typeface="Arial"/>
                        </a:rPr>
                        <a:t>29</a:t>
                      </a:r>
                    </a:p>
                  </a:txBody>
                  <a:tcPr anchor="ctr"/>
                </a:tc>
                <a:tc>
                  <a:txBody>
                    <a:bodyPr/>
                    <a:lstStyle/>
                    <a:p>
                      <a:pPr algn="ctr"/>
                      <a:endParaRPr lang="en-US" sz="1600" dirty="0">
                        <a:latin typeface="Arial"/>
                      </a:endParaRPr>
                    </a:p>
                  </a:txBody>
                  <a:tcPr anchor="ctr"/>
                </a:tc>
                <a:tc>
                  <a:txBody>
                    <a:bodyPr/>
                    <a:lstStyle/>
                    <a:p>
                      <a:pPr algn="ctr"/>
                      <a:r>
                        <a:rPr lang="en-US" sz="1600">
                          <a:latin typeface="Arial"/>
                        </a:rPr>
                        <a:t>102</a:t>
                      </a:r>
                    </a:p>
                  </a:txBody>
                  <a:tcPr anchor="ctr"/>
                </a:tc>
                <a:tc>
                  <a:txBody>
                    <a:bodyPr/>
                    <a:lstStyle/>
                    <a:p>
                      <a:pPr algn="ctr"/>
                      <a:endParaRPr lang="en-US" sz="1600" dirty="0">
                        <a:latin typeface="Arial"/>
                      </a:endParaRPr>
                    </a:p>
                  </a:txBody>
                  <a:tcPr anchor="ctr"/>
                </a:tc>
              </a:tr>
              <a:tr h="361757">
                <a:tc>
                  <a:txBody>
                    <a:bodyPr/>
                    <a:lstStyle/>
                    <a:p>
                      <a:pPr algn="l"/>
                      <a:r>
                        <a:rPr lang="en-US" sz="1600">
                          <a:latin typeface="Arial"/>
                        </a:rPr>
                        <a:t>May</a:t>
                      </a:r>
                    </a:p>
                  </a:txBody>
                  <a:tcPr anchor="ctr"/>
                </a:tc>
                <a:tc>
                  <a:txBody>
                    <a:bodyPr/>
                    <a:lstStyle/>
                    <a:p>
                      <a:pPr algn="ctr"/>
                      <a:r>
                        <a:rPr lang="en-US" sz="1600">
                          <a:latin typeface="Arial"/>
                        </a:rPr>
                        <a:t>15</a:t>
                      </a:r>
                    </a:p>
                  </a:txBody>
                  <a:tcPr anchor="ctr"/>
                </a:tc>
                <a:tc>
                  <a:txBody>
                    <a:bodyPr/>
                    <a:lstStyle/>
                    <a:p>
                      <a:pPr algn="ctr"/>
                      <a:r>
                        <a:rPr lang="en-US" sz="1600">
                          <a:latin typeface="Arial"/>
                        </a:rPr>
                        <a:t>48</a:t>
                      </a:r>
                    </a:p>
                  </a:txBody>
                  <a:tcPr anchor="ctr"/>
                </a:tc>
                <a:tc>
                  <a:txBody>
                    <a:bodyPr/>
                    <a:lstStyle/>
                    <a:p>
                      <a:pPr algn="ctr"/>
                      <a:r>
                        <a:rPr lang="en-US" sz="1600" dirty="0">
                          <a:latin typeface="Arial"/>
                        </a:rPr>
                        <a:t>From April to</a:t>
                      </a:r>
                    </a:p>
                  </a:txBody>
                  <a:tcPr anchor="ctr"/>
                </a:tc>
                <a:tc>
                  <a:txBody>
                    <a:bodyPr/>
                    <a:lstStyle/>
                    <a:p>
                      <a:pPr algn="ctr"/>
                      <a:r>
                        <a:rPr lang="en-US" sz="1600">
                          <a:latin typeface="Arial"/>
                        </a:rPr>
                        <a:t>105</a:t>
                      </a:r>
                    </a:p>
                  </a:txBody>
                  <a:tcPr anchor="ctr"/>
                </a:tc>
                <a:tc>
                  <a:txBody>
                    <a:bodyPr/>
                    <a:lstStyle/>
                    <a:p>
                      <a:pPr algn="ctr"/>
                      <a:r>
                        <a:rPr lang="en-US" sz="1600">
                          <a:latin typeface="Arial"/>
                        </a:rPr>
                        <a:t>From April</a:t>
                      </a:r>
                    </a:p>
                  </a:txBody>
                  <a:tcPr anchor="ctr"/>
                </a:tc>
              </a:tr>
              <a:tr h="361757">
                <a:tc>
                  <a:txBody>
                    <a:bodyPr/>
                    <a:lstStyle/>
                    <a:p>
                      <a:pPr algn="l"/>
                      <a:r>
                        <a:rPr lang="en-US" sz="1600">
                          <a:latin typeface="Arial"/>
                        </a:rPr>
                        <a:t>June</a:t>
                      </a:r>
                    </a:p>
                  </a:txBody>
                  <a:tcPr anchor="ctr"/>
                </a:tc>
                <a:tc>
                  <a:txBody>
                    <a:bodyPr/>
                    <a:lstStyle/>
                    <a:p>
                      <a:pPr algn="ctr"/>
                      <a:r>
                        <a:rPr lang="en-US" sz="1600">
                          <a:latin typeface="Arial"/>
                        </a:rPr>
                        <a:t>16</a:t>
                      </a:r>
                    </a:p>
                  </a:txBody>
                  <a:tcPr anchor="ctr"/>
                </a:tc>
                <a:tc>
                  <a:txBody>
                    <a:bodyPr/>
                    <a:lstStyle/>
                    <a:p>
                      <a:pPr algn="ctr"/>
                      <a:r>
                        <a:rPr lang="en-US" sz="1600">
                          <a:latin typeface="Arial"/>
                        </a:rPr>
                        <a:t>3</a:t>
                      </a:r>
                    </a:p>
                  </a:txBody>
                  <a:tcPr anchor="ctr"/>
                </a:tc>
                <a:tc>
                  <a:txBody>
                    <a:bodyPr/>
                    <a:lstStyle/>
                    <a:p>
                      <a:pPr algn="ctr"/>
                      <a:r>
                        <a:rPr lang="en-US" sz="1600">
                          <a:latin typeface="Arial"/>
                        </a:rPr>
                        <a:t>June, 10%</a:t>
                      </a:r>
                    </a:p>
                  </a:txBody>
                  <a:tcPr anchor="ctr"/>
                </a:tc>
                <a:tc>
                  <a:txBody>
                    <a:bodyPr/>
                    <a:lstStyle/>
                    <a:p>
                      <a:pPr algn="ctr"/>
                      <a:r>
                        <a:rPr lang="en-US" sz="1600" dirty="0">
                          <a:latin typeface="Arial"/>
                        </a:rPr>
                        <a:t>107</a:t>
                      </a:r>
                    </a:p>
                  </a:txBody>
                  <a:tcPr anchor="ctr"/>
                </a:tc>
                <a:tc>
                  <a:txBody>
                    <a:bodyPr/>
                    <a:lstStyle/>
                    <a:p>
                      <a:pPr algn="ctr"/>
                      <a:r>
                        <a:rPr lang="en-US" sz="1600">
                          <a:latin typeface="Arial"/>
                        </a:rPr>
                        <a:t>to June, 5%</a:t>
                      </a:r>
                    </a:p>
                  </a:txBody>
                  <a:tcPr anchor="ctr"/>
                </a:tc>
              </a:tr>
              <a:tr h="361757">
                <a:tc>
                  <a:txBody>
                    <a:bodyPr/>
                    <a:lstStyle/>
                    <a:p>
                      <a:pPr algn="l"/>
                      <a:r>
                        <a:rPr lang="en-US" sz="1600" dirty="0">
                          <a:latin typeface="Arial"/>
                        </a:rPr>
                        <a:t>July</a:t>
                      </a:r>
                    </a:p>
                  </a:txBody>
                  <a:tcPr anchor="ctr"/>
                </a:tc>
                <a:tc>
                  <a:txBody>
                    <a:bodyPr/>
                    <a:lstStyle/>
                    <a:p>
                      <a:pPr algn="ctr"/>
                      <a:r>
                        <a:rPr lang="en-US" sz="1600">
                          <a:latin typeface="Arial"/>
                        </a:rPr>
                        <a:t>15</a:t>
                      </a:r>
                    </a:p>
                  </a:txBody>
                  <a:tcPr anchor="ctr"/>
                </a:tc>
                <a:tc>
                  <a:txBody>
                    <a:bodyPr/>
                    <a:lstStyle/>
                    <a:p>
                      <a:pPr algn="ctr"/>
                      <a:r>
                        <a:rPr lang="en-US" sz="1600">
                          <a:latin typeface="Arial"/>
                        </a:rPr>
                        <a:t>4</a:t>
                      </a:r>
                    </a:p>
                  </a:txBody>
                  <a:tcPr anchor="ctr"/>
                </a:tc>
                <a:tc>
                  <a:txBody>
                    <a:bodyPr/>
                    <a:lstStyle/>
                    <a:p>
                      <a:pPr algn="ctr"/>
                      <a:r>
                        <a:rPr lang="en-US" sz="1600">
                          <a:latin typeface="Arial"/>
                        </a:rPr>
                        <a:t>From June to</a:t>
                      </a:r>
                    </a:p>
                  </a:txBody>
                  <a:tcPr anchor="ctr"/>
                </a:tc>
                <a:tc>
                  <a:txBody>
                    <a:bodyPr/>
                    <a:lstStyle/>
                    <a:p>
                      <a:pPr algn="ctr"/>
                      <a:r>
                        <a:rPr lang="en-US" sz="1600" dirty="0">
                          <a:latin typeface="Arial"/>
                        </a:rPr>
                        <a:t>100</a:t>
                      </a:r>
                    </a:p>
                  </a:txBody>
                  <a:tcPr anchor="ctr"/>
                </a:tc>
                <a:tc>
                  <a:txBody>
                    <a:bodyPr/>
                    <a:lstStyle/>
                    <a:p>
                      <a:pPr algn="ctr"/>
                      <a:r>
                        <a:rPr lang="en-US" sz="1600">
                          <a:latin typeface="Arial"/>
                        </a:rPr>
                        <a:t>From June to</a:t>
                      </a:r>
                    </a:p>
                  </a:txBody>
                  <a:tcPr anchor="ctr"/>
                </a:tc>
              </a:tr>
              <a:tr h="361757">
                <a:tc>
                  <a:txBody>
                    <a:bodyPr/>
                    <a:lstStyle/>
                    <a:p>
                      <a:pPr algn="l"/>
                      <a:r>
                        <a:rPr lang="en-US" sz="1600">
                          <a:latin typeface="Arial"/>
                        </a:rPr>
                        <a:t>August</a:t>
                      </a:r>
                    </a:p>
                  </a:txBody>
                  <a:tcPr anchor="ctr"/>
                </a:tc>
                <a:tc>
                  <a:txBody>
                    <a:bodyPr/>
                    <a:lstStyle/>
                    <a:p>
                      <a:pPr algn="ctr"/>
                      <a:r>
                        <a:rPr lang="en-US" sz="1600">
                          <a:latin typeface="Arial"/>
                        </a:rPr>
                        <a:t>13</a:t>
                      </a:r>
                    </a:p>
                  </a:txBody>
                  <a:tcPr anchor="ctr"/>
                </a:tc>
                <a:tc>
                  <a:txBody>
                    <a:bodyPr/>
                    <a:lstStyle/>
                    <a:p>
                      <a:pPr algn="ctr"/>
                      <a:r>
                        <a:rPr lang="en-US" sz="1600">
                          <a:latin typeface="Arial"/>
                        </a:rPr>
                        <a:t>25</a:t>
                      </a:r>
                    </a:p>
                  </a:txBody>
                  <a:tcPr anchor="ctr"/>
                </a:tc>
                <a:tc>
                  <a:txBody>
                    <a:bodyPr/>
                    <a:lstStyle/>
                    <a:p>
                      <a:pPr algn="ctr"/>
                      <a:r>
                        <a:rPr lang="en-US" sz="1600">
                          <a:latin typeface="Arial"/>
                        </a:rPr>
                        <a:t>Aug., 17%</a:t>
                      </a:r>
                    </a:p>
                  </a:txBody>
                  <a:tcPr anchor="ctr"/>
                </a:tc>
                <a:tc>
                  <a:txBody>
                    <a:bodyPr/>
                    <a:lstStyle/>
                    <a:p>
                      <a:pPr algn="ctr"/>
                      <a:r>
                        <a:rPr lang="en-US" sz="1600" dirty="0">
                          <a:latin typeface="Arial"/>
                        </a:rPr>
                        <a:t>82</a:t>
                      </a:r>
                    </a:p>
                  </a:txBody>
                  <a:tcPr anchor="ctr"/>
                </a:tc>
                <a:tc>
                  <a:txBody>
                    <a:bodyPr/>
                    <a:lstStyle/>
                    <a:p>
                      <a:pPr algn="ctr"/>
                      <a:r>
                        <a:rPr lang="en-US" sz="1600">
                          <a:latin typeface="Arial"/>
                        </a:rPr>
                        <a:t>Aug., 24%</a:t>
                      </a:r>
                    </a:p>
                  </a:txBody>
                  <a:tcPr anchor="ctr"/>
                </a:tc>
              </a:tr>
              <a:tr h="361757">
                <a:tc>
                  <a:txBody>
                    <a:bodyPr/>
                    <a:lstStyle/>
                    <a:p>
                      <a:pPr algn="l"/>
                      <a:r>
                        <a:rPr lang="en-US" sz="1600">
                          <a:latin typeface="Arial"/>
                        </a:rPr>
                        <a:t>September</a:t>
                      </a:r>
                    </a:p>
                  </a:txBody>
                  <a:tcPr anchor="ctr"/>
                </a:tc>
                <a:tc>
                  <a:txBody>
                    <a:bodyPr/>
                    <a:lstStyle/>
                    <a:p>
                      <a:pPr algn="ctr"/>
                      <a:r>
                        <a:rPr lang="en-US" sz="1600">
                          <a:latin typeface="Arial"/>
                        </a:rPr>
                        <a:t>11</a:t>
                      </a:r>
                    </a:p>
                  </a:txBody>
                  <a:tcPr anchor="ctr"/>
                </a:tc>
                <a:tc>
                  <a:txBody>
                    <a:bodyPr/>
                    <a:lstStyle/>
                    <a:p>
                      <a:pPr algn="ctr"/>
                      <a:r>
                        <a:rPr lang="en-US" sz="1600">
                          <a:latin typeface="Arial"/>
                        </a:rPr>
                        <a:t>39</a:t>
                      </a:r>
                    </a:p>
                  </a:txBody>
                  <a:tcPr anchor="ctr"/>
                </a:tc>
                <a:tc>
                  <a:txBody>
                    <a:bodyPr/>
                    <a:lstStyle/>
                    <a:p>
                      <a:pPr algn="ctr"/>
                      <a:r>
                        <a:rPr lang="en-US" sz="1600">
                          <a:latin typeface="Arial"/>
                        </a:rPr>
                        <a:t>From Aug. to</a:t>
                      </a:r>
                    </a:p>
                  </a:txBody>
                  <a:tcPr anchor="ctr"/>
                </a:tc>
                <a:tc>
                  <a:txBody>
                    <a:bodyPr/>
                    <a:lstStyle/>
                    <a:p>
                      <a:pPr algn="ctr"/>
                      <a:r>
                        <a:rPr lang="en-US" sz="1600" dirty="0">
                          <a:latin typeface="Arial"/>
                        </a:rPr>
                        <a:t>74</a:t>
                      </a:r>
                    </a:p>
                  </a:txBody>
                  <a:tcPr anchor="ctr"/>
                </a:tc>
                <a:tc>
                  <a:txBody>
                    <a:bodyPr/>
                    <a:lstStyle/>
                    <a:p>
                      <a:pPr algn="ctr"/>
                      <a:r>
                        <a:rPr lang="en-US" sz="1600">
                          <a:latin typeface="Arial"/>
                        </a:rPr>
                        <a:t>From Aug. to</a:t>
                      </a:r>
                    </a:p>
                  </a:txBody>
                  <a:tcPr anchor="ctr"/>
                </a:tc>
              </a:tr>
              <a:tr h="361757">
                <a:tc>
                  <a:txBody>
                    <a:bodyPr/>
                    <a:lstStyle/>
                    <a:p>
                      <a:pPr algn="l"/>
                      <a:r>
                        <a:rPr lang="en-US" sz="1600">
                          <a:latin typeface="Arial"/>
                        </a:rPr>
                        <a:t>October</a:t>
                      </a:r>
                    </a:p>
                  </a:txBody>
                  <a:tcPr anchor="ctr"/>
                </a:tc>
                <a:tc>
                  <a:txBody>
                    <a:bodyPr/>
                    <a:lstStyle/>
                    <a:p>
                      <a:pPr algn="ctr"/>
                      <a:r>
                        <a:rPr lang="en-US" sz="1600">
                          <a:latin typeface="Arial"/>
                        </a:rPr>
                        <a:t>9</a:t>
                      </a:r>
                    </a:p>
                  </a:txBody>
                  <a:tcPr anchor="ctr"/>
                </a:tc>
                <a:tc>
                  <a:txBody>
                    <a:bodyPr/>
                    <a:lstStyle/>
                    <a:p>
                      <a:pPr algn="ctr"/>
                      <a:r>
                        <a:rPr lang="en-US" sz="1600">
                          <a:latin typeface="Arial"/>
                        </a:rPr>
                        <a:t>51</a:t>
                      </a:r>
                    </a:p>
                  </a:txBody>
                  <a:tcPr anchor="ctr"/>
                </a:tc>
                <a:tc>
                  <a:txBody>
                    <a:bodyPr/>
                    <a:lstStyle/>
                    <a:p>
                      <a:pPr algn="ctr"/>
                      <a:r>
                        <a:rPr lang="en-US" sz="1600">
                          <a:latin typeface="Arial"/>
                        </a:rPr>
                        <a:t>Oct., 27%</a:t>
                      </a:r>
                    </a:p>
                  </a:txBody>
                  <a:tcPr anchor="ctr"/>
                </a:tc>
                <a:tc>
                  <a:txBody>
                    <a:bodyPr/>
                    <a:lstStyle/>
                    <a:p>
                      <a:pPr algn="ctr"/>
                      <a:r>
                        <a:rPr lang="en-US" sz="1600" dirty="0">
                          <a:latin typeface="Arial"/>
                        </a:rPr>
                        <a:t>70</a:t>
                      </a:r>
                    </a:p>
                  </a:txBody>
                  <a:tcPr anchor="ctr"/>
                </a:tc>
                <a:tc>
                  <a:txBody>
                    <a:bodyPr/>
                    <a:lstStyle/>
                    <a:p>
                      <a:pPr algn="ctr"/>
                      <a:r>
                        <a:rPr lang="en-US" sz="1600" dirty="0">
                          <a:latin typeface="Arial"/>
                        </a:rPr>
                        <a:t>Oct., 27%</a:t>
                      </a:r>
                    </a:p>
                  </a:txBody>
                  <a:tcPr anchor="ctr"/>
                </a:tc>
              </a:tr>
              <a:tr h="361757">
                <a:tc>
                  <a:txBody>
                    <a:bodyPr/>
                    <a:lstStyle/>
                    <a:p>
                      <a:pPr algn="l"/>
                      <a:r>
                        <a:rPr lang="en-US" sz="1600">
                          <a:latin typeface="Arial"/>
                        </a:rPr>
                        <a:t>November</a:t>
                      </a:r>
                    </a:p>
                  </a:txBody>
                  <a:tcPr anchor="ctr"/>
                </a:tc>
                <a:tc>
                  <a:txBody>
                    <a:bodyPr/>
                    <a:lstStyle/>
                    <a:p>
                      <a:pPr algn="ctr"/>
                      <a:r>
                        <a:rPr lang="en-US" sz="1600">
                          <a:latin typeface="Arial"/>
                        </a:rPr>
                        <a:t>8</a:t>
                      </a:r>
                    </a:p>
                  </a:txBody>
                  <a:tcPr anchor="ctr"/>
                </a:tc>
                <a:tc>
                  <a:txBody>
                    <a:bodyPr/>
                    <a:lstStyle/>
                    <a:p>
                      <a:pPr algn="ctr"/>
                      <a:r>
                        <a:rPr lang="en-US" sz="1600">
                          <a:latin typeface="Arial"/>
                        </a:rPr>
                        <a:t>31</a:t>
                      </a:r>
                    </a:p>
                  </a:txBody>
                  <a:tcPr anchor="ctr"/>
                </a:tc>
                <a:tc>
                  <a:txBody>
                    <a:bodyPr/>
                    <a:lstStyle/>
                    <a:p>
                      <a:pPr algn="ctr"/>
                      <a:r>
                        <a:rPr lang="en-US" sz="1600">
                          <a:latin typeface="Arial"/>
                        </a:rPr>
                        <a:t>From Oct. to</a:t>
                      </a:r>
                    </a:p>
                  </a:txBody>
                  <a:tcPr anchor="ctr"/>
                </a:tc>
                <a:tc>
                  <a:txBody>
                    <a:bodyPr/>
                    <a:lstStyle/>
                    <a:p>
                      <a:pPr algn="ctr"/>
                      <a:r>
                        <a:rPr lang="en-US" sz="1600">
                          <a:latin typeface="Arial"/>
                        </a:rPr>
                        <a:t>66</a:t>
                      </a:r>
                    </a:p>
                  </a:txBody>
                  <a:tcPr anchor="ctr"/>
                </a:tc>
                <a:tc>
                  <a:txBody>
                    <a:bodyPr/>
                    <a:lstStyle/>
                    <a:p>
                      <a:pPr algn="ctr"/>
                      <a:r>
                        <a:rPr lang="en-US" sz="1600" dirty="0">
                          <a:latin typeface="Arial"/>
                        </a:rPr>
                        <a:t>From Oct. to</a:t>
                      </a:r>
                    </a:p>
                  </a:txBody>
                  <a:tcPr anchor="ctr"/>
                </a:tc>
              </a:tr>
              <a:tr h="361757">
                <a:tc>
                  <a:txBody>
                    <a:bodyPr/>
                    <a:lstStyle/>
                    <a:p>
                      <a:pPr algn="l"/>
                      <a:r>
                        <a:rPr lang="en-US" sz="1600">
                          <a:latin typeface="Arial"/>
                        </a:rPr>
                        <a:t>December</a:t>
                      </a:r>
                    </a:p>
                  </a:txBody>
                  <a:tcPr anchor="ctr"/>
                </a:tc>
                <a:tc>
                  <a:txBody>
                    <a:bodyPr/>
                    <a:lstStyle/>
                    <a:p>
                      <a:pPr algn="ctr"/>
                      <a:r>
                        <a:rPr lang="en-US" sz="1600">
                          <a:latin typeface="Arial"/>
                        </a:rPr>
                        <a:t>8</a:t>
                      </a:r>
                    </a:p>
                  </a:txBody>
                  <a:tcPr anchor="ctr"/>
                </a:tc>
                <a:tc>
                  <a:txBody>
                    <a:bodyPr/>
                    <a:lstStyle/>
                    <a:p>
                      <a:pPr algn="ctr"/>
                      <a:r>
                        <a:rPr lang="en-US" sz="1600">
                          <a:latin typeface="Arial"/>
                        </a:rPr>
                        <a:t>11</a:t>
                      </a:r>
                    </a:p>
                  </a:txBody>
                  <a:tcPr anchor="ctr"/>
                </a:tc>
                <a:tc>
                  <a:txBody>
                    <a:bodyPr/>
                    <a:lstStyle/>
                    <a:p>
                      <a:pPr algn="ctr"/>
                      <a:r>
                        <a:rPr lang="en-US" sz="1600">
                          <a:latin typeface="Arial"/>
                        </a:rPr>
                        <a:t>Dec., 17%</a:t>
                      </a:r>
                    </a:p>
                  </a:txBody>
                  <a:tcPr anchor="ctr"/>
                </a:tc>
                <a:tc>
                  <a:txBody>
                    <a:bodyPr/>
                    <a:lstStyle/>
                    <a:p>
                      <a:pPr algn="ctr"/>
                      <a:r>
                        <a:rPr lang="en-US" sz="1600">
                          <a:latin typeface="Arial"/>
                        </a:rPr>
                        <a:t>61</a:t>
                      </a:r>
                    </a:p>
                  </a:txBody>
                  <a:tcPr anchor="ctr"/>
                </a:tc>
                <a:tc>
                  <a:txBody>
                    <a:bodyPr/>
                    <a:lstStyle/>
                    <a:p>
                      <a:pPr algn="ctr"/>
                      <a:r>
                        <a:rPr lang="en-US" sz="1600" dirty="0">
                          <a:latin typeface="Arial"/>
                        </a:rPr>
                        <a:t>Dec., 13%</a:t>
                      </a:r>
                    </a:p>
                  </a:txBody>
                  <a:tcPr anchor="ctr"/>
                </a:tc>
              </a:tr>
            </a:tbl>
          </a:graphicData>
        </a:graphic>
      </p:graphicFrame>
      <p:sp>
        <p:nvSpPr>
          <p:cNvPr id="5" name="Rectangle 4"/>
          <p:cNvSpPr/>
          <p:nvPr/>
        </p:nvSpPr>
        <p:spPr>
          <a:xfrm>
            <a:off x="1676400" y="3886200"/>
            <a:ext cx="1371600" cy="38100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715000" y="3886200"/>
            <a:ext cx="609600" cy="38100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6"/>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Autofit/>
          </a:bodyPr>
          <a:lstStyle/>
          <a:p>
            <a:r>
              <a:rPr lang="en-US" sz="2800" dirty="0" smtClean="0"/>
              <a:t>Table XIV – Number of Suicides at Each Time of Day Among 1,000 Daily Suicides</a:t>
            </a:r>
            <a:endParaRPr lang="en-US" sz="2800" dirty="0"/>
          </a:p>
        </p:txBody>
      </p:sp>
      <p:graphicFrame>
        <p:nvGraphicFramePr>
          <p:cNvPr id="4" name="Content Placeholder 3"/>
          <p:cNvGraphicFramePr>
            <a:graphicFrameLocks noGrp="1"/>
          </p:cNvGraphicFramePr>
          <p:nvPr>
            <p:ph sz="quarter" idx="1"/>
          </p:nvPr>
        </p:nvGraphicFramePr>
        <p:xfrm>
          <a:off x="838199" y="1569720"/>
          <a:ext cx="7162801" cy="3383280"/>
        </p:xfrm>
        <a:graphic>
          <a:graphicData uri="http://schemas.openxmlformats.org/drawingml/2006/table">
            <a:tbl>
              <a:tblPr firstRow="1" bandRow="1">
                <a:tableStyleId>{5C22544A-7EE6-4342-B048-85BDC9FD1C3A}</a:tableStyleId>
              </a:tblPr>
              <a:tblGrid>
                <a:gridCol w="3325588"/>
                <a:gridCol w="1023257"/>
                <a:gridCol w="703489"/>
                <a:gridCol w="1343024"/>
                <a:gridCol w="767443"/>
              </a:tblGrid>
              <a:tr h="457200">
                <a:tc>
                  <a:txBody>
                    <a:bodyPr/>
                    <a:lstStyle/>
                    <a:p>
                      <a:pPr algn="l"/>
                      <a:endParaRPr lang="en-US" dirty="0">
                        <a:latin typeface="Arial"/>
                      </a:endParaRPr>
                    </a:p>
                  </a:txBody>
                  <a:tcPr anchor="ctr"/>
                </a:tc>
                <a:tc>
                  <a:txBody>
                    <a:bodyPr/>
                    <a:lstStyle/>
                    <a:p>
                      <a:pPr algn="r"/>
                      <a:r>
                        <a:rPr lang="en-US" dirty="0">
                          <a:latin typeface="Arial"/>
                        </a:rPr>
                        <a:t>1871</a:t>
                      </a:r>
                    </a:p>
                  </a:txBody>
                  <a:tcPr anchor="ctr"/>
                </a:tc>
                <a:tc>
                  <a:txBody>
                    <a:bodyPr/>
                    <a:lstStyle/>
                    <a:p>
                      <a:pPr algn="l"/>
                      <a:endParaRPr lang="en-US" dirty="0">
                        <a:latin typeface="Arial"/>
                      </a:endParaRPr>
                    </a:p>
                  </a:txBody>
                  <a:tcPr anchor="ctr"/>
                </a:tc>
                <a:tc>
                  <a:txBody>
                    <a:bodyPr/>
                    <a:lstStyle/>
                    <a:p>
                      <a:pPr algn="r"/>
                      <a:r>
                        <a:rPr lang="en-US" dirty="0">
                          <a:latin typeface="Arial"/>
                        </a:rPr>
                        <a:t>1872</a:t>
                      </a:r>
                    </a:p>
                  </a:txBody>
                  <a:tcPr anchor="ctr"/>
                </a:tc>
                <a:tc>
                  <a:txBody>
                    <a:bodyPr/>
                    <a:lstStyle/>
                    <a:p>
                      <a:pPr algn="l"/>
                      <a:endParaRPr lang="en-US" dirty="0">
                        <a:latin typeface="Arial"/>
                      </a:endParaRPr>
                    </a:p>
                  </a:txBody>
                  <a:tcPr anchor="ctr"/>
                </a:tc>
              </a:tr>
              <a:tr h="361757">
                <a:tc>
                  <a:txBody>
                    <a:bodyPr/>
                    <a:lstStyle/>
                    <a:p>
                      <a:pPr algn="l"/>
                      <a:r>
                        <a:rPr lang="en-US" dirty="0">
                          <a:latin typeface="Arial"/>
                        </a:rPr>
                        <a:t>Early morning </a:t>
                      </a:r>
                    </a:p>
                  </a:txBody>
                  <a:tcPr anchor="ctr"/>
                </a:tc>
                <a:tc>
                  <a:txBody>
                    <a:bodyPr/>
                    <a:lstStyle/>
                    <a:p>
                      <a:pPr algn="r"/>
                      <a:r>
                        <a:rPr lang="en-US">
                          <a:latin typeface="Arial"/>
                        </a:rPr>
                        <a:t>35.9</a:t>
                      </a:r>
                    </a:p>
                  </a:txBody>
                  <a:tcPr anchor="ctr"/>
                </a:tc>
                <a:tc>
                  <a:txBody>
                    <a:bodyPr/>
                    <a:lstStyle/>
                    <a:p>
                      <a:pPr algn="l"/>
                      <a:endParaRPr lang="en-US" dirty="0">
                        <a:latin typeface="Arial"/>
                      </a:endParaRPr>
                    </a:p>
                  </a:txBody>
                  <a:tcPr anchor="ctr"/>
                </a:tc>
                <a:tc>
                  <a:txBody>
                    <a:bodyPr/>
                    <a:lstStyle/>
                    <a:p>
                      <a:pPr algn="r"/>
                      <a:r>
                        <a:rPr lang="en-US">
                          <a:latin typeface="Arial"/>
                        </a:rPr>
                        <a:t>35.9</a:t>
                      </a:r>
                    </a:p>
                  </a:txBody>
                  <a:tcPr anchor="ctr"/>
                </a:tc>
                <a:tc>
                  <a:txBody>
                    <a:bodyPr/>
                    <a:lstStyle/>
                    <a:p>
                      <a:pPr algn="l"/>
                      <a:endParaRPr lang="en-US" dirty="0">
                        <a:latin typeface="Arial"/>
                      </a:endParaRPr>
                    </a:p>
                  </a:txBody>
                  <a:tcPr anchor="ctr"/>
                </a:tc>
              </a:tr>
              <a:tr h="361757">
                <a:tc>
                  <a:txBody>
                    <a:bodyPr/>
                    <a:lstStyle/>
                    <a:p>
                      <a:pPr algn="l"/>
                      <a:r>
                        <a:rPr lang="en-US">
                          <a:latin typeface="Arial"/>
                        </a:rPr>
                        <a:t>Later morning</a:t>
                      </a:r>
                    </a:p>
                  </a:txBody>
                  <a:tcPr anchor="ctr"/>
                </a:tc>
                <a:tc>
                  <a:txBody>
                    <a:bodyPr/>
                    <a:lstStyle/>
                    <a:p>
                      <a:pPr algn="r"/>
                      <a:r>
                        <a:rPr lang="en-US">
                          <a:latin typeface="Arial"/>
                        </a:rPr>
                        <a:t>158.3</a:t>
                      </a:r>
                    </a:p>
                  </a:txBody>
                  <a:tcPr anchor="ctr"/>
                </a:tc>
                <a:tc>
                  <a:txBody>
                    <a:bodyPr/>
                    <a:lstStyle/>
                    <a:p>
                      <a:pPr algn="l"/>
                      <a:endParaRPr lang="en-US" dirty="0">
                        <a:latin typeface="Arial"/>
                      </a:endParaRPr>
                    </a:p>
                  </a:txBody>
                  <a:tcPr anchor="ctr"/>
                </a:tc>
                <a:tc>
                  <a:txBody>
                    <a:bodyPr/>
                    <a:lstStyle/>
                    <a:p>
                      <a:pPr algn="r"/>
                      <a:r>
                        <a:rPr lang="en-US">
                          <a:latin typeface="Arial"/>
                        </a:rPr>
                        <a:t>159.7</a:t>
                      </a:r>
                    </a:p>
                  </a:txBody>
                  <a:tcPr anchor="ctr"/>
                </a:tc>
                <a:tc>
                  <a:txBody>
                    <a:bodyPr/>
                    <a:lstStyle/>
                    <a:p>
                      <a:pPr algn="l"/>
                      <a:endParaRPr lang="en-US" dirty="0">
                        <a:latin typeface="Arial"/>
                      </a:endParaRPr>
                    </a:p>
                  </a:txBody>
                  <a:tcPr anchor="ctr"/>
                </a:tc>
              </a:tr>
              <a:tr h="361757">
                <a:tc>
                  <a:txBody>
                    <a:bodyPr/>
                    <a:lstStyle/>
                    <a:p>
                      <a:pPr algn="l"/>
                      <a:r>
                        <a:rPr lang="en-US">
                          <a:latin typeface="Arial"/>
                        </a:rPr>
                        <a:t>Middle of day</a:t>
                      </a:r>
                    </a:p>
                  </a:txBody>
                  <a:tcPr anchor="ctr"/>
                </a:tc>
                <a:tc>
                  <a:txBody>
                    <a:bodyPr/>
                    <a:lstStyle/>
                    <a:p>
                      <a:pPr algn="r"/>
                      <a:r>
                        <a:rPr lang="en-US">
                          <a:latin typeface="Arial"/>
                        </a:rPr>
                        <a:t>73.1</a:t>
                      </a:r>
                    </a:p>
                  </a:txBody>
                  <a:tcPr anchor="ctr"/>
                </a:tc>
                <a:tc>
                  <a:txBody>
                    <a:bodyPr/>
                    <a:lstStyle/>
                    <a:p>
                      <a:pPr algn="r"/>
                      <a:r>
                        <a:rPr lang="en-US" dirty="0">
                          <a:latin typeface="Arial"/>
                        </a:rPr>
                        <a:t>375</a:t>
                      </a:r>
                    </a:p>
                  </a:txBody>
                  <a:tcPr anchor="ctr"/>
                </a:tc>
                <a:tc>
                  <a:txBody>
                    <a:bodyPr/>
                    <a:lstStyle/>
                    <a:p>
                      <a:pPr algn="r"/>
                      <a:r>
                        <a:rPr lang="en-US">
                          <a:latin typeface="Arial"/>
                        </a:rPr>
                        <a:t>71.5</a:t>
                      </a:r>
                    </a:p>
                  </a:txBody>
                  <a:tcPr anchor="ctr"/>
                </a:tc>
                <a:tc>
                  <a:txBody>
                    <a:bodyPr/>
                    <a:lstStyle/>
                    <a:p>
                      <a:pPr algn="r"/>
                      <a:r>
                        <a:rPr lang="en-US">
                          <a:latin typeface="Arial"/>
                        </a:rPr>
                        <a:t>391.9</a:t>
                      </a:r>
                    </a:p>
                  </a:txBody>
                  <a:tcPr anchor="ctr"/>
                </a:tc>
              </a:tr>
              <a:tr h="361757">
                <a:tc>
                  <a:txBody>
                    <a:bodyPr/>
                    <a:lstStyle/>
                    <a:p>
                      <a:pPr algn="l"/>
                      <a:r>
                        <a:rPr lang="en-US">
                          <a:latin typeface="Arial"/>
                        </a:rPr>
                        <a:t>Afternoon</a:t>
                      </a:r>
                    </a:p>
                  </a:txBody>
                  <a:tcPr anchor="ctr"/>
                </a:tc>
                <a:tc>
                  <a:txBody>
                    <a:bodyPr/>
                    <a:lstStyle/>
                    <a:p>
                      <a:pPr algn="r"/>
                      <a:r>
                        <a:rPr lang="en-US">
                          <a:latin typeface="Arial"/>
                        </a:rPr>
                        <a:t>143.6</a:t>
                      </a:r>
                    </a:p>
                  </a:txBody>
                  <a:tcPr anchor="ctr"/>
                </a:tc>
                <a:tc>
                  <a:txBody>
                    <a:bodyPr/>
                    <a:lstStyle/>
                    <a:p>
                      <a:pPr algn="l"/>
                      <a:endParaRPr lang="en-US" dirty="0">
                        <a:latin typeface="Arial"/>
                      </a:endParaRPr>
                    </a:p>
                  </a:txBody>
                  <a:tcPr anchor="ctr"/>
                </a:tc>
                <a:tc>
                  <a:txBody>
                    <a:bodyPr/>
                    <a:lstStyle/>
                    <a:p>
                      <a:pPr algn="r"/>
                      <a:r>
                        <a:rPr lang="en-US">
                          <a:latin typeface="Arial"/>
                        </a:rPr>
                        <a:t>160.7</a:t>
                      </a:r>
                    </a:p>
                  </a:txBody>
                  <a:tcPr anchor="ctr"/>
                </a:tc>
                <a:tc>
                  <a:txBody>
                    <a:bodyPr/>
                    <a:lstStyle/>
                    <a:p>
                      <a:pPr algn="l"/>
                      <a:endParaRPr lang="en-US" dirty="0">
                        <a:latin typeface="Arial"/>
                      </a:endParaRPr>
                    </a:p>
                  </a:txBody>
                  <a:tcPr anchor="ctr"/>
                </a:tc>
              </a:tr>
              <a:tr h="361757">
                <a:tc>
                  <a:txBody>
                    <a:bodyPr/>
                    <a:lstStyle/>
                    <a:p>
                      <a:pPr algn="l"/>
                      <a:r>
                        <a:rPr lang="en-US">
                          <a:latin typeface="Arial"/>
                        </a:rPr>
                        <a:t>Evening</a:t>
                      </a:r>
                    </a:p>
                  </a:txBody>
                  <a:tcPr anchor="ctr"/>
                </a:tc>
                <a:tc>
                  <a:txBody>
                    <a:bodyPr/>
                    <a:lstStyle/>
                    <a:p>
                      <a:pPr algn="r"/>
                      <a:r>
                        <a:rPr lang="en-US">
                          <a:latin typeface="Arial"/>
                        </a:rPr>
                        <a:t>53.5</a:t>
                      </a:r>
                    </a:p>
                  </a:txBody>
                  <a:tcPr anchor="ctr"/>
                </a:tc>
                <a:tc>
                  <a:txBody>
                    <a:bodyPr/>
                    <a:lstStyle/>
                    <a:p>
                      <a:pPr algn="l"/>
                      <a:endParaRPr lang="en-US" dirty="0">
                        <a:latin typeface="Arial"/>
                      </a:endParaRPr>
                    </a:p>
                  </a:txBody>
                  <a:tcPr anchor="ctr"/>
                </a:tc>
                <a:tc>
                  <a:txBody>
                    <a:bodyPr/>
                    <a:lstStyle/>
                    <a:p>
                      <a:pPr algn="r"/>
                      <a:r>
                        <a:rPr lang="en-US">
                          <a:latin typeface="Arial"/>
                        </a:rPr>
                        <a:t>61.0</a:t>
                      </a:r>
                    </a:p>
                  </a:txBody>
                  <a:tcPr anchor="ctr"/>
                </a:tc>
                <a:tc>
                  <a:txBody>
                    <a:bodyPr/>
                    <a:lstStyle/>
                    <a:p>
                      <a:pPr algn="l"/>
                      <a:endParaRPr lang="en-US" dirty="0">
                        <a:latin typeface="Arial"/>
                      </a:endParaRPr>
                    </a:p>
                  </a:txBody>
                  <a:tcPr anchor="ctr"/>
                </a:tc>
              </a:tr>
              <a:tr h="361757">
                <a:tc>
                  <a:txBody>
                    <a:bodyPr/>
                    <a:lstStyle/>
                    <a:p>
                      <a:pPr algn="l"/>
                      <a:r>
                        <a:rPr lang="en-US">
                          <a:latin typeface="Arial"/>
                        </a:rPr>
                        <a:t>Night</a:t>
                      </a:r>
                    </a:p>
                  </a:txBody>
                  <a:tcPr anchor="ctr"/>
                </a:tc>
                <a:tc>
                  <a:txBody>
                    <a:bodyPr/>
                    <a:lstStyle/>
                    <a:p>
                      <a:pPr algn="r"/>
                      <a:r>
                        <a:rPr lang="en-US">
                          <a:latin typeface="Arial"/>
                        </a:rPr>
                        <a:t>212.6</a:t>
                      </a:r>
                    </a:p>
                  </a:txBody>
                  <a:tcPr anchor="ctr"/>
                </a:tc>
                <a:tc>
                  <a:txBody>
                    <a:bodyPr/>
                    <a:lstStyle/>
                    <a:p>
                      <a:pPr algn="l"/>
                      <a:endParaRPr lang="en-US" dirty="0">
                        <a:latin typeface="Arial"/>
                      </a:endParaRPr>
                    </a:p>
                  </a:txBody>
                  <a:tcPr anchor="ctr"/>
                </a:tc>
                <a:tc>
                  <a:txBody>
                    <a:bodyPr/>
                    <a:lstStyle/>
                    <a:p>
                      <a:pPr algn="r"/>
                      <a:r>
                        <a:rPr lang="en-US">
                          <a:latin typeface="Arial"/>
                        </a:rPr>
                        <a:t>219.3</a:t>
                      </a:r>
                    </a:p>
                  </a:txBody>
                  <a:tcPr anchor="ctr"/>
                </a:tc>
                <a:tc>
                  <a:txBody>
                    <a:bodyPr/>
                    <a:lstStyle/>
                    <a:p>
                      <a:pPr algn="l"/>
                      <a:endParaRPr lang="en-US" dirty="0">
                        <a:latin typeface="Arial"/>
                      </a:endParaRPr>
                    </a:p>
                  </a:txBody>
                  <a:tcPr anchor="ctr"/>
                </a:tc>
              </a:tr>
              <a:tr h="361757">
                <a:tc>
                  <a:txBody>
                    <a:bodyPr/>
                    <a:lstStyle/>
                    <a:p>
                      <a:pPr algn="l"/>
                      <a:r>
                        <a:rPr lang="en-US">
                          <a:latin typeface="Arial"/>
                        </a:rPr>
                        <a:t>Time unknown</a:t>
                      </a:r>
                    </a:p>
                  </a:txBody>
                  <a:tcPr anchor="ctr"/>
                </a:tc>
                <a:tc>
                  <a:txBody>
                    <a:bodyPr/>
                    <a:lstStyle/>
                    <a:p>
                      <a:pPr algn="r"/>
                      <a:r>
                        <a:rPr lang="en-US">
                          <a:latin typeface="Arial"/>
                        </a:rPr>
                        <a:t>322</a:t>
                      </a:r>
                    </a:p>
                  </a:txBody>
                  <a:tcPr anchor="ctr"/>
                </a:tc>
                <a:tc>
                  <a:txBody>
                    <a:bodyPr/>
                    <a:lstStyle/>
                    <a:p>
                      <a:pPr algn="l"/>
                      <a:endParaRPr lang="en-US" dirty="0">
                        <a:latin typeface="Arial"/>
                      </a:endParaRPr>
                    </a:p>
                  </a:txBody>
                  <a:tcPr anchor="ctr"/>
                </a:tc>
                <a:tc>
                  <a:txBody>
                    <a:bodyPr/>
                    <a:lstStyle/>
                    <a:p>
                      <a:pPr algn="r"/>
                      <a:r>
                        <a:rPr lang="en-US">
                          <a:latin typeface="Arial"/>
                        </a:rPr>
                        <a:t>291.9</a:t>
                      </a:r>
                    </a:p>
                  </a:txBody>
                  <a:tcPr anchor="ctr"/>
                </a:tc>
                <a:tc>
                  <a:txBody>
                    <a:bodyPr/>
                    <a:lstStyle/>
                    <a:p>
                      <a:pPr algn="l"/>
                      <a:endParaRPr lang="en-US" dirty="0">
                        <a:latin typeface="Arial"/>
                      </a:endParaRPr>
                    </a:p>
                  </a:txBody>
                  <a:tcPr anchor="ctr"/>
                </a:tc>
              </a:tr>
              <a:tr h="361757">
                <a:tc>
                  <a:txBody>
                    <a:bodyPr/>
                    <a:lstStyle/>
                    <a:p>
                      <a:pPr algn="l"/>
                      <a:r>
                        <a:rPr lang="en-US" dirty="0" smtClean="0">
                          <a:latin typeface="Arial"/>
                        </a:rPr>
                        <a:t>Total</a:t>
                      </a:r>
                      <a:endParaRPr lang="en-US" dirty="0">
                        <a:latin typeface="Arial"/>
                      </a:endParaRPr>
                    </a:p>
                  </a:txBody>
                  <a:tcPr anchor="ctr"/>
                </a:tc>
                <a:tc>
                  <a:txBody>
                    <a:bodyPr/>
                    <a:lstStyle/>
                    <a:p>
                      <a:pPr algn="r"/>
                      <a:r>
                        <a:rPr lang="en-US">
                          <a:latin typeface="Arial"/>
                        </a:rPr>
                        <a:t>1000</a:t>
                      </a:r>
                    </a:p>
                  </a:txBody>
                  <a:tcPr anchor="ctr"/>
                </a:tc>
                <a:tc>
                  <a:txBody>
                    <a:bodyPr/>
                    <a:lstStyle/>
                    <a:p>
                      <a:pPr algn="l"/>
                      <a:endParaRPr lang="en-US" dirty="0">
                        <a:latin typeface="Arial"/>
                      </a:endParaRPr>
                    </a:p>
                  </a:txBody>
                  <a:tcPr anchor="ctr"/>
                </a:tc>
                <a:tc>
                  <a:txBody>
                    <a:bodyPr/>
                    <a:lstStyle/>
                    <a:p>
                      <a:pPr algn="r"/>
                      <a:r>
                        <a:rPr lang="en-US">
                          <a:latin typeface="Arial"/>
                        </a:rPr>
                        <a:t>1000</a:t>
                      </a:r>
                    </a:p>
                  </a:txBody>
                  <a:tcPr anchor="ctr"/>
                </a:tc>
                <a:tc>
                  <a:txBody>
                    <a:bodyPr/>
                    <a:lstStyle/>
                    <a:p>
                      <a:pPr algn="l"/>
                      <a:endParaRPr lang="en-US" dirty="0">
                        <a:latin typeface="Arial"/>
                      </a:endParaRPr>
                    </a:p>
                  </a:txBody>
                  <a:tcPr anchor="ctr"/>
                </a:tc>
              </a:tr>
            </a:tbl>
          </a:graphicData>
        </a:graphic>
      </p:graphicFrame>
      <p:sp>
        <p:nvSpPr>
          <p:cNvPr id="5" name="Right Brace 4"/>
          <p:cNvSpPr/>
          <p:nvPr/>
        </p:nvSpPr>
        <p:spPr>
          <a:xfrm>
            <a:off x="5257800" y="2362200"/>
            <a:ext cx="76200" cy="1066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a:off x="7239000" y="2362200"/>
            <a:ext cx="76200" cy="1066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838200" y="5181600"/>
            <a:ext cx="7315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Majority of suicides occur during the day</a:t>
            </a:r>
          </a:p>
          <a:p>
            <a:pPr algn="ctr"/>
            <a:r>
              <a:rPr lang="en-US" sz="1600" dirty="0" smtClean="0"/>
              <a:t>Does this bolster his argument that it is day length that explains suicide variation throughout the year?</a:t>
            </a:r>
            <a:endParaRPr lang="en-US" sz="1600" dirty="0"/>
          </a:p>
        </p:txBody>
      </p:sp>
      <p:sp>
        <p:nvSpPr>
          <p:cNvPr id="8" name="Footer Placeholder 7"/>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Hourly suicides</a:t>
            </a:r>
            <a:endParaRPr lang="en-US" dirty="0"/>
          </a:p>
        </p:txBody>
      </p:sp>
      <p:graphicFrame>
        <p:nvGraphicFramePr>
          <p:cNvPr id="4" name="Content Placeholder 3"/>
          <p:cNvGraphicFramePr>
            <a:graphicFrameLocks noGrp="1"/>
          </p:cNvGraphicFramePr>
          <p:nvPr>
            <p:ph sz="quarter" idx="1"/>
          </p:nvPr>
        </p:nvGraphicFramePr>
        <p:xfrm>
          <a:off x="457200" y="1600200"/>
          <a:ext cx="8382000" cy="3235960"/>
        </p:xfrm>
        <a:graphic>
          <a:graphicData uri="http://schemas.openxmlformats.org/drawingml/2006/table">
            <a:tbl>
              <a:tblPr firstRow="1" bandRow="1">
                <a:tableStyleId>{5C22544A-7EE6-4342-B048-85BDC9FD1C3A}</a:tableStyleId>
              </a:tblPr>
              <a:tblGrid>
                <a:gridCol w="2209800"/>
                <a:gridCol w="1981200"/>
                <a:gridCol w="2286000"/>
                <a:gridCol w="1905000"/>
              </a:tblGrid>
              <a:tr h="370840">
                <a:tc gridSpan="2">
                  <a:txBody>
                    <a:bodyPr/>
                    <a:lstStyle/>
                    <a:p>
                      <a:pPr algn="ctr"/>
                      <a:r>
                        <a:rPr lang="en-US" dirty="0" smtClean="0">
                          <a:latin typeface="Arial"/>
                        </a:rPr>
                        <a:t>Paris</a:t>
                      </a:r>
                      <a:endParaRPr lang="en-US" dirty="0">
                        <a:latin typeface="Arial"/>
                      </a:endParaRPr>
                    </a:p>
                  </a:txBody>
                  <a:tcPr anchor="ctr"/>
                </a:tc>
                <a:tc hMerge="1">
                  <a:txBody>
                    <a:bodyPr/>
                    <a:lstStyle/>
                    <a:p>
                      <a:pPr algn="l"/>
                      <a:endParaRPr lang="en-US" dirty="0">
                        <a:latin typeface="Arial"/>
                      </a:endParaRPr>
                    </a:p>
                  </a:txBody>
                  <a:tcPr anchor="ctr"/>
                </a:tc>
                <a:tc gridSpan="2">
                  <a:txBody>
                    <a:bodyPr/>
                    <a:lstStyle/>
                    <a:p>
                      <a:pPr algn="ctr"/>
                      <a:r>
                        <a:rPr lang="en-US" dirty="0" smtClean="0">
                          <a:latin typeface="Arial"/>
                        </a:rPr>
                        <a:t>France</a:t>
                      </a:r>
                      <a:endParaRPr lang="en-US" dirty="0">
                        <a:latin typeface="Arial"/>
                      </a:endParaRPr>
                    </a:p>
                  </a:txBody>
                  <a:tcPr anchor="ctr"/>
                </a:tc>
                <a:tc hMerge="1">
                  <a:txBody>
                    <a:bodyPr/>
                    <a:lstStyle/>
                    <a:p>
                      <a:pPr algn="l"/>
                      <a:endParaRPr lang="en-US" dirty="0">
                        <a:latin typeface="Arial"/>
                      </a:endParaRPr>
                    </a:p>
                  </a:txBody>
                  <a:tcPr anchor="ctr"/>
                </a:tc>
              </a:tr>
              <a:tr h="370840">
                <a:tc>
                  <a:txBody>
                    <a:bodyPr/>
                    <a:lstStyle/>
                    <a:p>
                      <a:pPr algn="ctr"/>
                      <a:r>
                        <a:rPr lang="en-US" dirty="0">
                          <a:latin typeface="Arial"/>
                        </a:rPr>
                        <a:t/>
                      </a:r>
                      <a:br>
                        <a:rPr lang="en-US" dirty="0">
                          <a:latin typeface="Arial"/>
                        </a:rPr>
                      </a:br>
                      <a:endParaRPr lang="en-US" dirty="0">
                        <a:latin typeface="Aria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a:rPr>
                        <a:t>Hourly Number</a:t>
                      </a:r>
                    </a:p>
                    <a:p>
                      <a:pPr algn="ctr"/>
                      <a:r>
                        <a:rPr lang="en-US" dirty="0" smtClean="0">
                          <a:latin typeface="Arial"/>
                        </a:rPr>
                        <a:t>of </a:t>
                      </a:r>
                      <a:r>
                        <a:rPr lang="en-US" dirty="0">
                          <a:latin typeface="Arial"/>
                        </a:rPr>
                        <a:t>Suicides</a:t>
                      </a:r>
                    </a:p>
                  </a:txBody>
                  <a:tcPr anchor="ctr"/>
                </a:tc>
                <a:tc>
                  <a:txBody>
                    <a:bodyPr/>
                    <a:lstStyle/>
                    <a:p>
                      <a:pPr algn="ctr"/>
                      <a:r>
                        <a:rPr lang="en-US" dirty="0">
                          <a:latin typeface="Arial"/>
                        </a:rPr>
                        <a:t/>
                      </a:r>
                      <a:br>
                        <a:rPr lang="en-US" dirty="0">
                          <a:latin typeface="Arial"/>
                        </a:rPr>
                      </a:br>
                      <a:endParaRPr lang="en-US" dirty="0">
                        <a:latin typeface="Aria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a:rPr>
                        <a:t>Hourly Number</a:t>
                      </a:r>
                    </a:p>
                    <a:p>
                      <a:pPr algn="ctr"/>
                      <a:r>
                        <a:rPr lang="en-US" dirty="0" smtClean="0">
                          <a:latin typeface="Arial"/>
                        </a:rPr>
                        <a:t>of </a:t>
                      </a:r>
                      <a:r>
                        <a:rPr lang="en-US" dirty="0">
                          <a:latin typeface="Arial"/>
                        </a:rPr>
                        <a:t>Suicides</a:t>
                      </a:r>
                    </a:p>
                  </a:txBody>
                  <a:tcPr anchor="ctr"/>
                </a:tc>
              </a:tr>
              <a:tr h="370840">
                <a:tc>
                  <a:txBody>
                    <a:bodyPr/>
                    <a:lstStyle/>
                    <a:p>
                      <a:pPr algn="ctr"/>
                      <a:r>
                        <a:rPr lang="en-US">
                          <a:latin typeface="Arial"/>
                        </a:rPr>
                        <a:t>From midnight to 6</a:t>
                      </a:r>
                    </a:p>
                  </a:txBody>
                  <a:tcPr anchor="ctr"/>
                </a:tc>
                <a:tc>
                  <a:txBody>
                    <a:bodyPr/>
                    <a:lstStyle/>
                    <a:p>
                      <a:pPr algn="ctr"/>
                      <a:r>
                        <a:rPr lang="en-US" dirty="0">
                          <a:latin typeface="Arial"/>
                        </a:rPr>
                        <a:t>55</a:t>
                      </a:r>
                    </a:p>
                  </a:txBody>
                  <a:tcPr anchor="ctr"/>
                </a:tc>
                <a:tc>
                  <a:txBody>
                    <a:bodyPr/>
                    <a:lstStyle/>
                    <a:p>
                      <a:pPr algn="ctr"/>
                      <a:r>
                        <a:rPr lang="en-US" dirty="0">
                          <a:latin typeface="Arial"/>
                        </a:rPr>
                        <a:t>From midnight to 6</a:t>
                      </a:r>
                    </a:p>
                  </a:txBody>
                  <a:tcPr anchor="ctr"/>
                </a:tc>
                <a:tc>
                  <a:txBody>
                    <a:bodyPr/>
                    <a:lstStyle/>
                    <a:p>
                      <a:pPr algn="ctr"/>
                      <a:r>
                        <a:rPr lang="en-US">
                          <a:latin typeface="Arial"/>
                        </a:rPr>
                        <a:t>30.0</a:t>
                      </a:r>
                    </a:p>
                  </a:txBody>
                  <a:tcPr anchor="ctr"/>
                </a:tc>
              </a:tr>
              <a:tr h="370840">
                <a:tc>
                  <a:txBody>
                    <a:bodyPr/>
                    <a:lstStyle/>
                    <a:p>
                      <a:pPr algn="ctr"/>
                      <a:r>
                        <a:rPr lang="en-US">
                          <a:latin typeface="Arial"/>
                        </a:rPr>
                        <a:t>From 6 to 11</a:t>
                      </a:r>
                    </a:p>
                  </a:txBody>
                  <a:tcPr anchor="ctr"/>
                </a:tc>
                <a:tc>
                  <a:txBody>
                    <a:bodyPr/>
                    <a:lstStyle/>
                    <a:p>
                      <a:pPr algn="ctr"/>
                      <a:r>
                        <a:rPr lang="en-US">
                          <a:latin typeface="Arial"/>
                        </a:rPr>
                        <a:t>108</a:t>
                      </a:r>
                    </a:p>
                  </a:txBody>
                  <a:tcPr anchor="ctr"/>
                </a:tc>
                <a:tc>
                  <a:txBody>
                    <a:bodyPr/>
                    <a:lstStyle/>
                    <a:p>
                      <a:pPr algn="ctr"/>
                      <a:r>
                        <a:rPr lang="en-US" dirty="0">
                          <a:latin typeface="Arial"/>
                        </a:rPr>
                        <a:t>From 2 to 6</a:t>
                      </a:r>
                    </a:p>
                  </a:txBody>
                  <a:tcPr anchor="ctr"/>
                </a:tc>
                <a:tc>
                  <a:txBody>
                    <a:bodyPr/>
                    <a:lstStyle/>
                    <a:p>
                      <a:pPr algn="ctr"/>
                      <a:r>
                        <a:rPr lang="en-US">
                          <a:latin typeface="Arial"/>
                        </a:rPr>
                        <a:t>61.0</a:t>
                      </a:r>
                    </a:p>
                  </a:txBody>
                  <a:tcPr anchor="ctr"/>
                </a:tc>
              </a:tr>
              <a:tr h="370840">
                <a:tc>
                  <a:txBody>
                    <a:bodyPr/>
                    <a:lstStyle/>
                    <a:p>
                      <a:pPr algn="ctr"/>
                      <a:r>
                        <a:rPr lang="en-US">
                          <a:latin typeface="Arial"/>
                        </a:rPr>
                        <a:t>From 11 to noon</a:t>
                      </a:r>
                    </a:p>
                  </a:txBody>
                  <a:tcPr anchor="ctr"/>
                </a:tc>
                <a:tc>
                  <a:txBody>
                    <a:bodyPr/>
                    <a:lstStyle/>
                    <a:p>
                      <a:pPr algn="ctr"/>
                      <a:r>
                        <a:rPr lang="en-US">
                          <a:latin typeface="Arial"/>
                        </a:rPr>
                        <a:t>81</a:t>
                      </a:r>
                    </a:p>
                  </a:txBody>
                  <a:tcPr anchor="ctr"/>
                </a:tc>
                <a:tc>
                  <a:txBody>
                    <a:bodyPr/>
                    <a:lstStyle/>
                    <a:p>
                      <a:pPr algn="ctr"/>
                      <a:r>
                        <a:rPr lang="en-US" dirty="0">
                          <a:latin typeface="Arial"/>
                        </a:rPr>
                        <a:t>From noon to Z</a:t>
                      </a:r>
                    </a:p>
                  </a:txBody>
                  <a:tcPr anchor="ctr"/>
                </a:tc>
                <a:tc>
                  <a:txBody>
                    <a:bodyPr/>
                    <a:lstStyle/>
                    <a:p>
                      <a:pPr algn="ctr"/>
                      <a:r>
                        <a:rPr lang="en-US" dirty="0">
                          <a:latin typeface="Arial"/>
                        </a:rPr>
                        <a:t>32.0</a:t>
                      </a:r>
                    </a:p>
                  </a:txBody>
                  <a:tcPr anchor="ctr"/>
                </a:tc>
              </a:tr>
              <a:tr h="370840">
                <a:tc>
                  <a:txBody>
                    <a:bodyPr/>
                    <a:lstStyle/>
                    <a:p>
                      <a:pPr algn="ctr"/>
                      <a:r>
                        <a:rPr lang="en-US">
                          <a:latin typeface="Arial"/>
                        </a:rPr>
                        <a:t>From noon to 4</a:t>
                      </a:r>
                    </a:p>
                  </a:txBody>
                  <a:tcPr anchor="ctr"/>
                </a:tc>
                <a:tc>
                  <a:txBody>
                    <a:bodyPr/>
                    <a:lstStyle/>
                    <a:p>
                      <a:pPr algn="ctr"/>
                      <a:r>
                        <a:rPr lang="en-US">
                          <a:latin typeface="Arial"/>
                        </a:rPr>
                        <a:t>105</a:t>
                      </a:r>
                    </a:p>
                  </a:txBody>
                  <a:tcPr anchor="ctr"/>
                </a:tc>
                <a:tc>
                  <a:txBody>
                    <a:bodyPr/>
                    <a:lstStyle/>
                    <a:p>
                      <a:pPr algn="ctr"/>
                      <a:r>
                        <a:rPr lang="en-US">
                          <a:latin typeface="Arial"/>
                        </a:rPr>
                        <a:t>From 6 to noon</a:t>
                      </a:r>
                    </a:p>
                  </a:txBody>
                  <a:tcPr anchor="ctr"/>
                </a:tc>
                <a:tc>
                  <a:txBody>
                    <a:bodyPr/>
                    <a:lstStyle/>
                    <a:p>
                      <a:pPr algn="ctr"/>
                      <a:r>
                        <a:rPr lang="en-US" dirty="0">
                          <a:latin typeface="Arial"/>
                        </a:rPr>
                        <a:t>47.0</a:t>
                      </a:r>
                    </a:p>
                  </a:txBody>
                  <a:tcPr anchor="ctr"/>
                </a:tc>
              </a:tr>
              <a:tr h="370840">
                <a:tc>
                  <a:txBody>
                    <a:bodyPr/>
                    <a:lstStyle/>
                    <a:p>
                      <a:pPr algn="ctr"/>
                      <a:r>
                        <a:rPr lang="en-US">
                          <a:latin typeface="Arial"/>
                        </a:rPr>
                        <a:t>From 4 to 8</a:t>
                      </a:r>
                    </a:p>
                  </a:txBody>
                  <a:tcPr anchor="ctr"/>
                </a:tc>
                <a:tc>
                  <a:txBody>
                    <a:bodyPr/>
                    <a:lstStyle/>
                    <a:p>
                      <a:pPr algn="ctr"/>
                      <a:r>
                        <a:rPr lang="en-US">
                          <a:latin typeface="Arial"/>
                        </a:rPr>
                        <a:t>81</a:t>
                      </a:r>
                    </a:p>
                  </a:txBody>
                  <a:tcPr anchor="ctr"/>
                </a:tc>
                <a:tc>
                  <a:txBody>
                    <a:bodyPr/>
                    <a:lstStyle/>
                    <a:p>
                      <a:pPr algn="ctr"/>
                      <a:r>
                        <a:rPr lang="en-US">
                          <a:latin typeface="Arial"/>
                        </a:rPr>
                        <a:t>From 6 to midnight</a:t>
                      </a:r>
                    </a:p>
                  </a:txBody>
                  <a:tcPr anchor="ctr"/>
                </a:tc>
                <a:tc>
                  <a:txBody>
                    <a:bodyPr/>
                    <a:lstStyle/>
                    <a:p>
                      <a:pPr algn="ctr"/>
                      <a:r>
                        <a:rPr lang="en-US" dirty="0">
                          <a:latin typeface="Arial"/>
                        </a:rPr>
                        <a:t>38.0</a:t>
                      </a:r>
                    </a:p>
                  </a:txBody>
                  <a:tcPr anchor="ctr"/>
                </a:tc>
              </a:tr>
              <a:tr h="370840">
                <a:tc>
                  <a:txBody>
                    <a:bodyPr/>
                    <a:lstStyle/>
                    <a:p>
                      <a:pPr algn="ctr"/>
                      <a:r>
                        <a:rPr lang="en-US">
                          <a:latin typeface="Arial"/>
                        </a:rPr>
                        <a:t>From 8 to midnight</a:t>
                      </a:r>
                    </a:p>
                  </a:txBody>
                  <a:tcPr anchor="ctr"/>
                </a:tc>
                <a:tc>
                  <a:txBody>
                    <a:bodyPr/>
                    <a:lstStyle/>
                    <a:p>
                      <a:pPr algn="ctr"/>
                      <a:r>
                        <a:rPr lang="en-US">
                          <a:latin typeface="Arial"/>
                        </a:rPr>
                        <a:t>61</a:t>
                      </a:r>
                    </a:p>
                  </a:txBody>
                  <a:tcPr anchor="ctr"/>
                </a:tc>
                <a:tc>
                  <a:txBody>
                    <a:bodyPr/>
                    <a:lstStyle/>
                    <a:p>
                      <a:pPr algn="ctr"/>
                      <a:endParaRPr lang="en-US" dirty="0">
                        <a:latin typeface="Arial"/>
                      </a:endParaRPr>
                    </a:p>
                  </a:txBody>
                  <a:tcPr anchor="ctr"/>
                </a:tc>
                <a:tc>
                  <a:txBody>
                    <a:bodyPr/>
                    <a:lstStyle/>
                    <a:p>
                      <a:pPr algn="ctr"/>
                      <a:endParaRPr lang="en-US" dirty="0">
                        <a:latin typeface="Arial"/>
                      </a:endParaRPr>
                    </a:p>
                  </a:txBody>
                  <a:tcPr anchor="ctr"/>
                </a:tc>
              </a:tr>
            </a:tbl>
          </a:graphicData>
        </a:graphic>
      </p:graphicFrame>
      <p:sp>
        <p:nvSpPr>
          <p:cNvPr id="5" name="Rectangle 4"/>
          <p:cNvSpPr/>
          <p:nvPr/>
        </p:nvSpPr>
        <p:spPr>
          <a:xfrm>
            <a:off x="990600" y="5105400"/>
            <a:ext cx="7315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Why would people prefer during the day?</a:t>
            </a:r>
          </a:p>
          <a:p>
            <a:pPr algn="ctr"/>
            <a:r>
              <a:rPr lang="en-US" dirty="0" smtClean="0"/>
              <a:t>When social life is most intense?</a:t>
            </a:r>
            <a:endParaRPr lang="en-US" dirty="0"/>
          </a:p>
        </p:txBody>
      </p:sp>
      <p:sp>
        <p:nvSpPr>
          <p:cNvPr id="6" name="Footer Placeholder 5"/>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XV – Suicides by day of week</a:t>
            </a:r>
            <a:endParaRPr lang="en-US" dirty="0"/>
          </a:p>
        </p:txBody>
      </p:sp>
      <p:graphicFrame>
        <p:nvGraphicFramePr>
          <p:cNvPr id="4" name="Content Placeholder 3"/>
          <p:cNvGraphicFramePr>
            <a:graphicFrameLocks noGrp="1"/>
          </p:cNvGraphicFramePr>
          <p:nvPr>
            <p:ph sz="quarter" idx="1"/>
          </p:nvPr>
        </p:nvGraphicFramePr>
        <p:xfrm>
          <a:off x="457200" y="1600200"/>
          <a:ext cx="8382000" cy="3881120"/>
        </p:xfrm>
        <a:graphic>
          <a:graphicData uri="http://schemas.openxmlformats.org/drawingml/2006/table">
            <a:tbl>
              <a:tblPr firstRow="1" bandRow="1">
                <a:tableStyleId>{5C22544A-7EE6-4342-B048-85BDC9FD1C3A}</a:tableStyleId>
              </a:tblPr>
              <a:tblGrid>
                <a:gridCol w="2209800"/>
                <a:gridCol w="2514600"/>
                <a:gridCol w="2209800"/>
                <a:gridCol w="1447800"/>
              </a:tblGrid>
              <a:tr h="370840">
                <a:tc>
                  <a:txBody>
                    <a:bodyPr/>
                    <a:lstStyle/>
                    <a:p>
                      <a:pPr algn="ctr"/>
                      <a:endParaRPr lang="en-US" dirty="0">
                        <a:latin typeface="Arial"/>
                      </a:endParaRPr>
                    </a:p>
                  </a:txBody>
                  <a:tcPr anchor="ctr"/>
                </a:tc>
                <a:tc>
                  <a:txBody>
                    <a:bodyPr/>
                    <a:lstStyle/>
                    <a:p>
                      <a:pPr algn="ctr"/>
                      <a:endParaRPr lang="en-US" dirty="0">
                        <a:latin typeface="Arial"/>
                      </a:endParaRPr>
                    </a:p>
                  </a:txBody>
                  <a:tcPr anchor="ctr"/>
                </a:tc>
                <a:tc gridSpan="2">
                  <a:txBody>
                    <a:bodyPr/>
                    <a:lstStyle/>
                    <a:p>
                      <a:pPr algn="ctr"/>
                      <a:r>
                        <a:rPr lang="en-US" dirty="0">
                          <a:latin typeface="Arial"/>
                        </a:rPr>
                        <a:t>Proportional Share of Each </a:t>
                      </a:r>
                      <a:r>
                        <a:rPr lang="en-US" dirty="0" smtClean="0">
                          <a:latin typeface="Arial"/>
                        </a:rPr>
                        <a:t>Sex</a:t>
                      </a:r>
                      <a:endParaRPr lang="en-US" dirty="0">
                        <a:latin typeface="Arial"/>
                      </a:endParaRPr>
                    </a:p>
                  </a:txBody>
                  <a:tcPr anchor="ctr"/>
                </a:tc>
                <a:tc hMerge="1">
                  <a:txBody>
                    <a:bodyPr/>
                    <a:lstStyle/>
                    <a:p>
                      <a:pPr algn="l"/>
                      <a:endParaRPr lang="en-US" dirty="0">
                        <a:latin typeface="Arial"/>
                      </a:endParaRPr>
                    </a:p>
                  </a:txBody>
                  <a:tcPr anchor="ctr"/>
                </a:tc>
              </a:tr>
              <a:tr h="370840">
                <a:tc>
                  <a:txBody>
                    <a:bodyPr/>
                    <a:lstStyle/>
                    <a:p>
                      <a:pPr algn="ctr"/>
                      <a:endParaRPr lang="en-US" dirty="0">
                        <a:latin typeface="Arial"/>
                      </a:endParaRPr>
                    </a:p>
                  </a:txBody>
                  <a:tcPr anchor="ctr"/>
                </a:tc>
                <a:tc>
                  <a:txBody>
                    <a:bodyPr/>
                    <a:lstStyle/>
                    <a:p>
                      <a:pPr algn="ctr"/>
                      <a:r>
                        <a:rPr lang="en-US" dirty="0">
                          <a:latin typeface="Arial"/>
                        </a:rPr>
                        <a:t>Share in Per Cent of Each Day in 1,000 Weekly Suicides</a:t>
                      </a:r>
                    </a:p>
                  </a:txBody>
                  <a:tcPr anchor="ctr"/>
                </a:tc>
                <a:tc>
                  <a:txBody>
                    <a:bodyPr/>
                    <a:lstStyle/>
                    <a:p>
                      <a:pPr algn="ctr"/>
                      <a:r>
                        <a:rPr lang="en-US" dirty="0">
                          <a:latin typeface="Arial"/>
                        </a:rPr>
                        <a:t>Per Cent Men</a:t>
                      </a:r>
                    </a:p>
                  </a:txBody>
                  <a:tcPr anchor="ctr"/>
                </a:tc>
                <a:tc>
                  <a:txBody>
                    <a:bodyPr/>
                    <a:lstStyle/>
                    <a:p>
                      <a:pPr algn="ctr"/>
                      <a:r>
                        <a:rPr lang="en-US">
                          <a:latin typeface="Arial"/>
                        </a:rPr>
                        <a:t>Per Cent Women</a:t>
                      </a:r>
                    </a:p>
                  </a:txBody>
                  <a:tcPr anchor="ctr"/>
                </a:tc>
              </a:tr>
              <a:tr h="370840">
                <a:tc>
                  <a:txBody>
                    <a:bodyPr/>
                    <a:lstStyle/>
                    <a:p>
                      <a:pPr algn="ctr"/>
                      <a:r>
                        <a:rPr lang="en-US">
                          <a:latin typeface="Arial"/>
                        </a:rPr>
                        <a:t>Monday</a:t>
                      </a:r>
                    </a:p>
                  </a:txBody>
                  <a:tcPr anchor="ctr"/>
                </a:tc>
                <a:tc>
                  <a:txBody>
                    <a:bodyPr/>
                    <a:lstStyle/>
                    <a:p>
                      <a:pPr algn="ctr"/>
                      <a:r>
                        <a:rPr lang="en-US">
                          <a:latin typeface="Arial"/>
                        </a:rPr>
                        <a:t>15.2</a:t>
                      </a:r>
                    </a:p>
                  </a:txBody>
                  <a:tcPr anchor="ctr"/>
                </a:tc>
                <a:tc>
                  <a:txBody>
                    <a:bodyPr/>
                    <a:lstStyle/>
                    <a:p>
                      <a:pPr algn="ctr"/>
                      <a:r>
                        <a:rPr lang="en-US" dirty="0">
                          <a:latin typeface="Arial"/>
                        </a:rPr>
                        <a:t>69</a:t>
                      </a:r>
                    </a:p>
                  </a:txBody>
                  <a:tcPr anchor="ctr"/>
                </a:tc>
                <a:tc>
                  <a:txBody>
                    <a:bodyPr/>
                    <a:lstStyle/>
                    <a:p>
                      <a:pPr algn="ctr"/>
                      <a:r>
                        <a:rPr lang="en-US">
                          <a:latin typeface="Arial"/>
                        </a:rPr>
                        <a:t>31.0</a:t>
                      </a:r>
                    </a:p>
                  </a:txBody>
                  <a:tcPr anchor="ctr"/>
                </a:tc>
              </a:tr>
              <a:tr h="370840">
                <a:tc>
                  <a:txBody>
                    <a:bodyPr/>
                    <a:lstStyle/>
                    <a:p>
                      <a:pPr algn="ctr"/>
                      <a:r>
                        <a:rPr lang="en-US">
                          <a:latin typeface="Arial"/>
                        </a:rPr>
                        <a:t>Tuesday</a:t>
                      </a:r>
                    </a:p>
                  </a:txBody>
                  <a:tcPr anchor="ctr"/>
                </a:tc>
                <a:tc>
                  <a:txBody>
                    <a:bodyPr/>
                    <a:lstStyle/>
                    <a:p>
                      <a:pPr algn="ctr"/>
                      <a:r>
                        <a:rPr lang="en-US">
                          <a:latin typeface="Arial"/>
                        </a:rPr>
                        <a:t>15.71</a:t>
                      </a:r>
                    </a:p>
                  </a:txBody>
                  <a:tcPr anchor="ctr"/>
                </a:tc>
                <a:tc>
                  <a:txBody>
                    <a:bodyPr/>
                    <a:lstStyle/>
                    <a:p>
                      <a:pPr algn="ctr"/>
                      <a:r>
                        <a:rPr lang="en-US" dirty="0">
                          <a:latin typeface="Arial"/>
                        </a:rPr>
                        <a:t>68</a:t>
                      </a:r>
                    </a:p>
                  </a:txBody>
                  <a:tcPr anchor="ctr"/>
                </a:tc>
                <a:tc>
                  <a:txBody>
                    <a:bodyPr/>
                    <a:lstStyle/>
                    <a:p>
                      <a:pPr algn="ctr"/>
                      <a:r>
                        <a:rPr lang="en-US">
                          <a:latin typeface="Arial"/>
                        </a:rPr>
                        <a:t>32.0</a:t>
                      </a:r>
                    </a:p>
                  </a:txBody>
                  <a:tcPr anchor="ctr"/>
                </a:tc>
              </a:tr>
              <a:tr h="370840">
                <a:tc>
                  <a:txBody>
                    <a:bodyPr/>
                    <a:lstStyle/>
                    <a:p>
                      <a:pPr algn="ctr"/>
                      <a:r>
                        <a:rPr lang="en-US">
                          <a:latin typeface="Arial"/>
                        </a:rPr>
                        <a:t>Wednesday</a:t>
                      </a:r>
                    </a:p>
                  </a:txBody>
                  <a:tcPr anchor="ctr"/>
                </a:tc>
                <a:tc>
                  <a:txBody>
                    <a:bodyPr/>
                    <a:lstStyle/>
                    <a:p>
                      <a:pPr algn="ctr"/>
                      <a:r>
                        <a:rPr lang="en-US">
                          <a:latin typeface="Arial"/>
                        </a:rPr>
                        <a:t>14.9</a:t>
                      </a:r>
                    </a:p>
                  </a:txBody>
                  <a:tcPr anchor="ctr"/>
                </a:tc>
                <a:tc>
                  <a:txBody>
                    <a:bodyPr/>
                    <a:lstStyle/>
                    <a:p>
                      <a:pPr algn="ctr"/>
                      <a:r>
                        <a:rPr lang="en-US" dirty="0">
                          <a:latin typeface="Arial"/>
                        </a:rPr>
                        <a:t>68</a:t>
                      </a:r>
                    </a:p>
                  </a:txBody>
                  <a:tcPr anchor="ctr"/>
                </a:tc>
                <a:tc>
                  <a:txBody>
                    <a:bodyPr/>
                    <a:lstStyle/>
                    <a:p>
                      <a:pPr algn="ctr"/>
                      <a:r>
                        <a:rPr lang="en-US">
                          <a:latin typeface="Arial"/>
                        </a:rPr>
                        <a:t>32.0</a:t>
                      </a:r>
                    </a:p>
                  </a:txBody>
                  <a:tcPr anchor="ctr"/>
                </a:tc>
              </a:tr>
              <a:tr h="370840">
                <a:tc>
                  <a:txBody>
                    <a:bodyPr/>
                    <a:lstStyle/>
                    <a:p>
                      <a:pPr algn="ctr"/>
                      <a:r>
                        <a:rPr lang="en-US">
                          <a:latin typeface="Arial"/>
                        </a:rPr>
                        <a:t>Thursday</a:t>
                      </a:r>
                    </a:p>
                  </a:txBody>
                  <a:tcPr anchor="ctr"/>
                </a:tc>
                <a:tc>
                  <a:txBody>
                    <a:bodyPr/>
                    <a:lstStyle/>
                    <a:p>
                      <a:pPr algn="ctr"/>
                      <a:r>
                        <a:rPr lang="en-US">
                          <a:latin typeface="Arial"/>
                        </a:rPr>
                        <a:t>15.68</a:t>
                      </a:r>
                    </a:p>
                  </a:txBody>
                  <a:tcPr anchor="ctr"/>
                </a:tc>
                <a:tc>
                  <a:txBody>
                    <a:bodyPr/>
                    <a:lstStyle/>
                    <a:p>
                      <a:pPr algn="ctr"/>
                      <a:r>
                        <a:rPr lang="en-US" dirty="0">
                          <a:latin typeface="Arial"/>
                        </a:rPr>
                        <a:t>67</a:t>
                      </a:r>
                    </a:p>
                  </a:txBody>
                  <a:tcPr anchor="ctr"/>
                </a:tc>
                <a:tc>
                  <a:txBody>
                    <a:bodyPr/>
                    <a:lstStyle/>
                    <a:p>
                      <a:pPr algn="ctr"/>
                      <a:r>
                        <a:rPr lang="en-US" dirty="0">
                          <a:latin typeface="Arial"/>
                        </a:rPr>
                        <a:t>33.0</a:t>
                      </a:r>
                    </a:p>
                  </a:txBody>
                  <a:tcPr anchor="ctr"/>
                </a:tc>
              </a:tr>
              <a:tr h="370840">
                <a:tc>
                  <a:txBody>
                    <a:bodyPr/>
                    <a:lstStyle/>
                    <a:p>
                      <a:pPr algn="ctr"/>
                      <a:r>
                        <a:rPr lang="en-US">
                          <a:latin typeface="Arial"/>
                        </a:rPr>
                        <a:t>Friday</a:t>
                      </a:r>
                    </a:p>
                  </a:txBody>
                  <a:tcPr anchor="ctr"/>
                </a:tc>
                <a:tc>
                  <a:txBody>
                    <a:bodyPr/>
                    <a:lstStyle/>
                    <a:p>
                      <a:pPr algn="ctr"/>
                      <a:r>
                        <a:rPr lang="en-US">
                          <a:latin typeface="Arial"/>
                        </a:rPr>
                        <a:t>13.74</a:t>
                      </a:r>
                    </a:p>
                  </a:txBody>
                  <a:tcPr anchor="ctr"/>
                </a:tc>
                <a:tc>
                  <a:txBody>
                    <a:bodyPr/>
                    <a:lstStyle/>
                    <a:p>
                      <a:pPr algn="ctr"/>
                      <a:r>
                        <a:rPr lang="en-US">
                          <a:latin typeface="Arial"/>
                        </a:rPr>
                        <a:t>67</a:t>
                      </a:r>
                    </a:p>
                  </a:txBody>
                  <a:tcPr anchor="ctr"/>
                </a:tc>
                <a:tc>
                  <a:txBody>
                    <a:bodyPr/>
                    <a:lstStyle/>
                    <a:p>
                      <a:pPr algn="ctr"/>
                      <a:r>
                        <a:rPr lang="en-US" dirty="0">
                          <a:latin typeface="Arial"/>
                        </a:rPr>
                        <a:t>33.0</a:t>
                      </a:r>
                    </a:p>
                  </a:txBody>
                  <a:tcPr anchor="ctr"/>
                </a:tc>
              </a:tr>
              <a:tr h="370840">
                <a:tc>
                  <a:txBody>
                    <a:bodyPr/>
                    <a:lstStyle/>
                    <a:p>
                      <a:pPr algn="ctr"/>
                      <a:r>
                        <a:rPr lang="en-US">
                          <a:latin typeface="Arial"/>
                        </a:rPr>
                        <a:t>Saturday</a:t>
                      </a:r>
                    </a:p>
                  </a:txBody>
                  <a:tcPr anchor="ctr"/>
                </a:tc>
                <a:tc>
                  <a:txBody>
                    <a:bodyPr/>
                    <a:lstStyle/>
                    <a:p>
                      <a:pPr algn="ctr"/>
                      <a:r>
                        <a:rPr lang="en-US">
                          <a:latin typeface="Arial"/>
                        </a:rPr>
                        <a:t>11.19</a:t>
                      </a:r>
                    </a:p>
                  </a:txBody>
                  <a:tcPr anchor="ctr"/>
                </a:tc>
                <a:tc>
                  <a:txBody>
                    <a:bodyPr/>
                    <a:lstStyle/>
                    <a:p>
                      <a:pPr algn="ctr"/>
                      <a:r>
                        <a:rPr lang="en-US">
                          <a:latin typeface="Arial"/>
                        </a:rPr>
                        <a:t>69</a:t>
                      </a:r>
                    </a:p>
                  </a:txBody>
                  <a:tcPr anchor="ctr"/>
                </a:tc>
                <a:tc>
                  <a:txBody>
                    <a:bodyPr/>
                    <a:lstStyle/>
                    <a:p>
                      <a:pPr algn="ctr"/>
                      <a:r>
                        <a:rPr lang="en-US" dirty="0">
                          <a:latin typeface="Arial"/>
                        </a:rPr>
                        <a:t>31</a:t>
                      </a:r>
                    </a:p>
                  </a:txBody>
                  <a:tcPr anchor="ctr"/>
                </a:tc>
              </a:tr>
              <a:tr h="370840">
                <a:tc>
                  <a:txBody>
                    <a:bodyPr/>
                    <a:lstStyle/>
                    <a:p>
                      <a:pPr algn="ctr"/>
                      <a:r>
                        <a:rPr lang="en-US">
                          <a:latin typeface="Arial"/>
                        </a:rPr>
                        <a:t>Sunday</a:t>
                      </a:r>
                    </a:p>
                  </a:txBody>
                  <a:tcPr anchor="ctr"/>
                </a:tc>
                <a:tc>
                  <a:txBody>
                    <a:bodyPr/>
                    <a:lstStyle/>
                    <a:p>
                      <a:pPr algn="ctr"/>
                      <a:r>
                        <a:rPr lang="en-US">
                          <a:latin typeface="Arial"/>
                        </a:rPr>
                        <a:t>13.57</a:t>
                      </a:r>
                    </a:p>
                  </a:txBody>
                  <a:tcPr anchor="ctr"/>
                </a:tc>
                <a:tc>
                  <a:txBody>
                    <a:bodyPr/>
                    <a:lstStyle/>
                    <a:p>
                      <a:pPr algn="ctr"/>
                      <a:r>
                        <a:rPr lang="en-US">
                          <a:latin typeface="Arial"/>
                        </a:rPr>
                        <a:t>64</a:t>
                      </a:r>
                    </a:p>
                  </a:txBody>
                  <a:tcPr anchor="ctr"/>
                </a:tc>
                <a:tc>
                  <a:txBody>
                    <a:bodyPr/>
                    <a:lstStyle/>
                    <a:p>
                      <a:pPr algn="ctr"/>
                      <a:r>
                        <a:rPr lang="en-US" dirty="0">
                          <a:latin typeface="Arial"/>
                        </a:rPr>
                        <a:t>36</a:t>
                      </a:r>
                    </a:p>
                  </a:txBody>
                  <a:tcPr anchor="ctr"/>
                </a:tc>
              </a:tr>
            </a:tbl>
          </a:graphicData>
        </a:graphic>
      </p:graphicFrame>
      <p:sp>
        <p:nvSpPr>
          <p:cNvPr id="5" name="Rectangle 4"/>
          <p:cNvSpPr/>
          <p:nvPr/>
        </p:nvSpPr>
        <p:spPr>
          <a:xfrm>
            <a:off x="838200" y="5638800"/>
            <a:ext cx="7467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What’s his explanation here?</a:t>
            </a:r>
            <a:endParaRPr lang="en-US" dirty="0"/>
          </a:p>
        </p:txBody>
      </p:sp>
      <p:sp>
        <p:nvSpPr>
          <p:cNvPr id="6" name="Footer Placeholder 5"/>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Table XVI – Seasonal Variations of Suicide in Several Large Cities Compared with Those of the Whole Country</a:t>
            </a:r>
            <a:endParaRPr lang="en-US" sz="2400" dirty="0"/>
          </a:p>
        </p:txBody>
      </p:sp>
      <p:graphicFrame>
        <p:nvGraphicFramePr>
          <p:cNvPr id="4" name="Content Placeholder 3"/>
          <p:cNvGraphicFramePr>
            <a:graphicFrameLocks noGrp="1"/>
          </p:cNvGraphicFramePr>
          <p:nvPr>
            <p:ph sz="quarter" idx="1"/>
          </p:nvPr>
        </p:nvGraphicFramePr>
        <p:xfrm>
          <a:off x="457200" y="2428240"/>
          <a:ext cx="7924800" cy="2763520"/>
        </p:xfrm>
        <a:graphic>
          <a:graphicData uri="http://schemas.openxmlformats.org/drawingml/2006/table">
            <a:tbl>
              <a:tblPr firstRow="1" bandRow="1">
                <a:tableStyleId>{5C22544A-7EE6-4342-B048-85BDC9FD1C3A}</a:tableStyleId>
              </a:tblPr>
              <a:tblGrid>
                <a:gridCol w="1584960"/>
                <a:gridCol w="1584960"/>
                <a:gridCol w="1584960"/>
                <a:gridCol w="1584960"/>
                <a:gridCol w="1584960"/>
              </a:tblGrid>
              <a:tr h="370840">
                <a:tc>
                  <a:txBody>
                    <a:bodyPr/>
                    <a:lstStyle/>
                    <a:p>
                      <a:pPr algn="ctr"/>
                      <a:r>
                        <a:rPr lang="en-US" dirty="0">
                          <a:latin typeface="Arial"/>
                        </a:rPr>
                        <a:t/>
                      </a:r>
                      <a:br>
                        <a:rPr lang="en-US" dirty="0">
                          <a:latin typeface="Arial"/>
                        </a:rPr>
                      </a:br>
                      <a:endParaRPr lang="en-US" dirty="0">
                        <a:latin typeface="Arial"/>
                      </a:endParaRPr>
                    </a:p>
                  </a:txBody>
                  <a:tcPr anchor="ctr"/>
                </a:tc>
                <a:tc>
                  <a:txBody>
                    <a:bodyPr/>
                    <a:lstStyle/>
                    <a:p>
                      <a:pPr algn="ctr"/>
                      <a:r>
                        <a:rPr lang="en-US" dirty="0">
                          <a:latin typeface="Arial"/>
                        </a:rPr>
                        <a:t>Paris</a:t>
                      </a:r>
                    </a:p>
                  </a:txBody>
                  <a:tcPr anchor="ctr"/>
                </a:tc>
                <a:tc>
                  <a:txBody>
                    <a:bodyPr/>
                    <a:lstStyle/>
                    <a:p>
                      <a:pPr algn="ctr"/>
                      <a:r>
                        <a:rPr lang="en-US">
                          <a:latin typeface="Arial"/>
                        </a:rPr>
                        <a:t>Berlin</a:t>
                      </a:r>
                    </a:p>
                  </a:txBody>
                  <a:tcPr anchor="ctr"/>
                </a:tc>
                <a:tc>
                  <a:txBody>
                    <a:bodyPr/>
                    <a:lstStyle/>
                    <a:p>
                      <a:pPr algn="ctr"/>
                      <a:r>
                        <a:rPr lang="en-US">
                          <a:latin typeface="Arial"/>
                        </a:rPr>
                        <a:t>Hamburg</a:t>
                      </a:r>
                    </a:p>
                  </a:txBody>
                  <a:tcPr anchor="ctr"/>
                </a:tc>
                <a:tc>
                  <a:txBody>
                    <a:bodyPr/>
                    <a:lstStyle/>
                    <a:p>
                      <a:pPr algn="ctr"/>
                      <a:r>
                        <a:rPr lang="en-US">
                          <a:latin typeface="Arial"/>
                        </a:rPr>
                        <a:t>Vienna</a:t>
                      </a:r>
                    </a:p>
                  </a:txBody>
                  <a:tcPr anchor="ctr"/>
                </a:tc>
              </a:tr>
              <a:tr h="370840">
                <a:tc>
                  <a:txBody>
                    <a:bodyPr/>
                    <a:lstStyle/>
                    <a:p>
                      <a:pPr algn="ctr"/>
                      <a:r>
                        <a:rPr lang="en-US">
                          <a:latin typeface="Arial"/>
                        </a:rPr>
                        <a:t/>
                      </a:r>
                      <a:br>
                        <a:rPr lang="en-US">
                          <a:latin typeface="Arial"/>
                        </a:rPr>
                      </a:br>
                      <a:endParaRPr lang="en-US">
                        <a:latin typeface="Arial"/>
                      </a:endParaRPr>
                    </a:p>
                  </a:txBody>
                  <a:tcPr anchor="ctr"/>
                </a:tc>
                <a:tc>
                  <a:txBody>
                    <a:bodyPr/>
                    <a:lstStyle/>
                    <a:p>
                      <a:pPr algn="ctr"/>
                      <a:r>
                        <a:rPr lang="en-US" dirty="0">
                          <a:latin typeface="Arial"/>
                        </a:rPr>
                        <a:t>(1880—92)</a:t>
                      </a:r>
                    </a:p>
                  </a:txBody>
                  <a:tcPr anchor="ctr"/>
                </a:tc>
                <a:tc>
                  <a:txBody>
                    <a:bodyPr/>
                    <a:lstStyle/>
                    <a:p>
                      <a:pPr algn="ctr"/>
                      <a:r>
                        <a:rPr lang="en-US" dirty="0">
                          <a:latin typeface="Arial"/>
                        </a:rPr>
                        <a:t>(1882— 85-87— 89-90)</a:t>
                      </a:r>
                    </a:p>
                  </a:txBody>
                  <a:tcPr anchor="ctr"/>
                </a:tc>
                <a:tc>
                  <a:txBody>
                    <a:bodyPr/>
                    <a:lstStyle/>
                    <a:p>
                      <a:pPr algn="ctr"/>
                      <a:r>
                        <a:rPr lang="en-US">
                          <a:latin typeface="Arial"/>
                        </a:rPr>
                        <a:t>(1887—91)</a:t>
                      </a:r>
                    </a:p>
                  </a:txBody>
                  <a:tcPr anchor="ctr"/>
                </a:tc>
                <a:tc>
                  <a:txBody>
                    <a:bodyPr/>
                    <a:lstStyle/>
                    <a:p>
                      <a:pPr algn="ctr"/>
                      <a:r>
                        <a:rPr lang="en-US">
                          <a:latin typeface="Arial"/>
                        </a:rPr>
                        <a:t>(1871—72)</a:t>
                      </a:r>
                    </a:p>
                  </a:txBody>
                  <a:tcPr anchor="ctr"/>
                </a:tc>
              </a:tr>
              <a:tr h="370840">
                <a:tc>
                  <a:txBody>
                    <a:bodyPr/>
                    <a:lstStyle/>
                    <a:p>
                      <a:pPr algn="ctr"/>
                      <a:r>
                        <a:rPr lang="en-US" dirty="0">
                          <a:latin typeface="Arial"/>
                        </a:rPr>
                        <a:t>Winter</a:t>
                      </a:r>
                    </a:p>
                  </a:txBody>
                  <a:tcPr anchor="ctr"/>
                </a:tc>
                <a:tc>
                  <a:txBody>
                    <a:bodyPr/>
                    <a:lstStyle/>
                    <a:p>
                      <a:pPr algn="ctr"/>
                      <a:r>
                        <a:rPr lang="en-US">
                          <a:latin typeface="Arial"/>
                        </a:rPr>
                        <a:t>218</a:t>
                      </a:r>
                    </a:p>
                  </a:txBody>
                  <a:tcPr anchor="ctr"/>
                </a:tc>
                <a:tc>
                  <a:txBody>
                    <a:bodyPr/>
                    <a:lstStyle/>
                    <a:p>
                      <a:pPr algn="ctr"/>
                      <a:r>
                        <a:rPr lang="en-US" dirty="0">
                          <a:latin typeface="Arial"/>
                        </a:rPr>
                        <a:t>231</a:t>
                      </a:r>
                    </a:p>
                  </a:txBody>
                  <a:tcPr anchor="ctr"/>
                </a:tc>
                <a:tc>
                  <a:txBody>
                    <a:bodyPr/>
                    <a:lstStyle/>
                    <a:p>
                      <a:pPr algn="ctr"/>
                      <a:r>
                        <a:rPr lang="en-US">
                          <a:latin typeface="Arial"/>
                        </a:rPr>
                        <a:t>239</a:t>
                      </a:r>
                    </a:p>
                  </a:txBody>
                  <a:tcPr anchor="ctr"/>
                </a:tc>
                <a:tc>
                  <a:txBody>
                    <a:bodyPr/>
                    <a:lstStyle/>
                    <a:p>
                      <a:pPr algn="ctr"/>
                      <a:r>
                        <a:rPr lang="en-US">
                          <a:latin typeface="Arial"/>
                        </a:rPr>
                        <a:t>234</a:t>
                      </a:r>
                    </a:p>
                  </a:txBody>
                  <a:tcPr anchor="ctr"/>
                </a:tc>
              </a:tr>
              <a:tr h="370840">
                <a:tc>
                  <a:txBody>
                    <a:bodyPr/>
                    <a:lstStyle/>
                    <a:p>
                      <a:pPr algn="ctr"/>
                      <a:r>
                        <a:rPr lang="en-US">
                          <a:latin typeface="Arial"/>
                        </a:rPr>
                        <a:t>Spring</a:t>
                      </a:r>
                    </a:p>
                  </a:txBody>
                  <a:tcPr anchor="ctr"/>
                </a:tc>
                <a:tc>
                  <a:txBody>
                    <a:bodyPr/>
                    <a:lstStyle/>
                    <a:p>
                      <a:pPr algn="ctr"/>
                      <a:r>
                        <a:rPr lang="en-US">
                          <a:latin typeface="Arial"/>
                        </a:rPr>
                        <a:t>262</a:t>
                      </a:r>
                    </a:p>
                  </a:txBody>
                  <a:tcPr anchor="ctr"/>
                </a:tc>
                <a:tc>
                  <a:txBody>
                    <a:bodyPr/>
                    <a:lstStyle/>
                    <a:p>
                      <a:pPr algn="ctr"/>
                      <a:r>
                        <a:rPr lang="en-US" dirty="0">
                          <a:latin typeface="Arial"/>
                        </a:rPr>
                        <a:t>287</a:t>
                      </a:r>
                    </a:p>
                  </a:txBody>
                  <a:tcPr anchor="ctr"/>
                </a:tc>
                <a:tc>
                  <a:txBody>
                    <a:bodyPr/>
                    <a:lstStyle/>
                    <a:p>
                      <a:pPr algn="ctr"/>
                      <a:r>
                        <a:rPr lang="en-US" dirty="0">
                          <a:latin typeface="Arial"/>
                        </a:rPr>
                        <a:t>289</a:t>
                      </a:r>
                    </a:p>
                  </a:txBody>
                  <a:tcPr anchor="ctr"/>
                </a:tc>
                <a:tc>
                  <a:txBody>
                    <a:bodyPr/>
                    <a:lstStyle/>
                    <a:p>
                      <a:pPr algn="ctr"/>
                      <a:r>
                        <a:rPr lang="en-US">
                          <a:latin typeface="Arial"/>
                        </a:rPr>
                        <a:t>302</a:t>
                      </a:r>
                    </a:p>
                  </a:txBody>
                  <a:tcPr anchor="ctr"/>
                </a:tc>
              </a:tr>
              <a:tr h="370840">
                <a:tc>
                  <a:txBody>
                    <a:bodyPr/>
                    <a:lstStyle/>
                    <a:p>
                      <a:pPr algn="ctr"/>
                      <a:r>
                        <a:rPr lang="en-US">
                          <a:latin typeface="Arial"/>
                        </a:rPr>
                        <a:t>Summer</a:t>
                      </a:r>
                    </a:p>
                  </a:txBody>
                  <a:tcPr anchor="ctr"/>
                </a:tc>
                <a:tc>
                  <a:txBody>
                    <a:bodyPr/>
                    <a:lstStyle/>
                    <a:p>
                      <a:pPr algn="ctr"/>
                      <a:r>
                        <a:rPr lang="en-US">
                          <a:latin typeface="Arial"/>
                        </a:rPr>
                        <a:t>277</a:t>
                      </a:r>
                    </a:p>
                  </a:txBody>
                  <a:tcPr anchor="ctr"/>
                </a:tc>
                <a:tc>
                  <a:txBody>
                    <a:bodyPr/>
                    <a:lstStyle/>
                    <a:p>
                      <a:pPr algn="ctr"/>
                      <a:r>
                        <a:rPr lang="en-US">
                          <a:latin typeface="Arial"/>
                        </a:rPr>
                        <a:t>248</a:t>
                      </a:r>
                    </a:p>
                  </a:txBody>
                  <a:tcPr anchor="ctr"/>
                </a:tc>
                <a:tc>
                  <a:txBody>
                    <a:bodyPr/>
                    <a:lstStyle/>
                    <a:p>
                      <a:pPr algn="ctr"/>
                      <a:r>
                        <a:rPr lang="en-US" dirty="0">
                          <a:latin typeface="Arial"/>
                        </a:rPr>
                        <a:t>232</a:t>
                      </a:r>
                    </a:p>
                  </a:txBody>
                  <a:tcPr anchor="ctr"/>
                </a:tc>
                <a:tc>
                  <a:txBody>
                    <a:bodyPr/>
                    <a:lstStyle/>
                    <a:p>
                      <a:pPr algn="ctr"/>
                      <a:r>
                        <a:rPr lang="en-US" dirty="0">
                          <a:latin typeface="Arial"/>
                        </a:rPr>
                        <a:t>211</a:t>
                      </a:r>
                    </a:p>
                  </a:txBody>
                  <a:tcPr anchor="ctr"/>
                </a:tc>
              </a:tr>
              <a:tr h="370840">
                <a:tc>
                  <a:txBody>
                    <a:bodyPr/>
                    <a:lstStyle/>
                    <a:p>
                      <a:pPr algn="ctr"/>
                      <a:r>
                        <a:rPr lang="en-US">
                          <a:latin typeface="Arial"/>
                        </a:rPr>
                        <a:t>Autumn</a:t>
                      </a:r>
                    </a:p>
                  </a:txBody>
                  <a:tcPr anchor="ctr"/>
                </a:tc>
                <a:tc>
                  <a:txBody>
                    <a:bodyPr/>
                    <a:lstStyle/>
                    <a:p>
                      <a:pPr algn="ctr"/>
                      <a:r>
                        <a:rPr lang="en-US">
                          <a:latin typeface="Arial"/>
                        </a:rPr>
                        <a:t>241</a:t>
                      </a:r>
                    </a:p>
                  </a:txBody>
                  <a:tcPr anchor="ctr"/>
                </a:tc>
                <a:tc>
                  <a:txBody>
                    <a:bodyPr/>
                    <a:lstStyle/>
                    <a:p>
                      <a:pPr algn="ctr"/>
                      <a:r>
                        <a:rPr lang="en-US">
                          <a:latin typeface="Arial"/>
                        </a:rPr>
                        <a:t>232</a:t>
                      </a:r>
                    </a:p>
                  </a:txBody>
                  <a:tcPr anchor="ctr"/>
                </a:tc>
                <a:tc>
                  <a:txBody>
                    <a:bodyPr/>
                    <a:lstStyle/>
                    <a:p>
                      <a:pPr algn="ctr"/>
                      <a:r>
                        <a:rPr lang="en-US">
                          <a:latin typeface="Arial"/>
                        </a:rPr>
                        <a:t>258</a:t>
                      </a:r>
                    </a:p>
                  </a:txBody>
                  <a:tcPr anchor="ctr"/>
                </a:tc>
                <a:tc>
                  <a:txBody>
                    <a:bodyPr/>
                    <a:lstStyle/>
                    <a:p>
                      <a:pPr algn="ctr"/>
                      <a:r>
                        <a:rPr lang="en-US" dirty="0">
                          <a:latin typeface="Arial"/>
                        </a:rPr>
                        <a:t>253</a:t>
                      </a:r>
                    </a:p>
                  </a:txBody>
                  <a:tcPr anchor="ctr"/>
                </a:tc>
              </a:tr>
            </a:tbl>
          </a:graphicData>
        </a:graphic>
      </p:graphicFrame>
      <p:sp>
        <p:nvSpPr>
          <p:cNvPr id="5" name="TextBox 4"/>
          <p:cNvSpPr txBox="1"/>
          <p:nvPr/>
        </p:nvSpPr>
        <p:spPr>
          <a:xfrm>
            <a:off x="609600" y="1905000"/>
            <a:ext cx="7620000" cy="381000"/>
          </a:xfrm>
          <a:prstGeom prst="rect">
            <a:avLst/>
          </a:prstGeom>
          <a:noFill/>
        </p:spPr>
        <p:txBody>
          <a:bodyPr wrap="square" rtlCol="0">
            <a:spAutoFit/>
          </a:bodyPr>
          <a:lstStyle/>
          <a:p>
            <a:pPr algn="ctr"/>
            <a:r>
              <a:rPr lang="en-US" dirty="0" smtClean="0"/>
              <a:t>Proportional Figures for 1,000 Annual Suicides</a:t>
            </a:r>
            <a:endParaRPr lang="en-US" dirty="0"/>
          </a:p>
        </p:txBody>
      </p:sp>
      <p:sp>
        <p:nvSpPr>
          <p:cNvPr id="6" name="Rectangle 5"/>
          <p:cNvSpPr/>
          <p:nvPr/>
        </p:nvSpPr>
        <p:spPr>
          <a:xfrm>
            <a:off x="533400" y="5334000"/>
            <a:ext cx="7772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Why are cities different?</a:t>
            </a:r>
          </a:p>
          <a:p>
            <a:pPr algn="ctr"/>
            <a:r>
              <a:rPr lang="en-US" dirty="0" smtClean="0"/>
              <a:t>Are city jobs less affected by seasonal variations?</a:t>
            </a:r>
            <a:endParaRPr lang="en-US" dirty="0"/>
          </a:p>
        </p:txBody>
      </p:sp>
      <p:sp>
        <p:nvSpPr>
          <p:cNvPr id="7" name="Footer Placeholder 6"/>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Table XVI – Seasonal Variations of Suicide in Several Large Cities Compared with Those of the Whole Country</a:t>
            </a:r>
            <a:endParaRPr lang="en-US" sz="2400" dirty="0"/>
          </a:p>
        </p:txBody>
      </p:sp>
      <p:graphicFrame>
        <p:nvGraphicFramePr>
          <p:cNvPr id="4" name="Content Placeholder 3"/>
          <p:cNvGraphicFramePr>
            <a:graphicFrameLocks noGrp="1"/>
          </p:cNvGraphicFramePr>
          <p:nvPr>
            <p:ph sz="quarter" idx="1"/>
          </p:nvPr>
        </p:nvGraphicFramePr>
        <p:xfrm>
          <a:off x="457200" y="2428240"/>
          <a:ext cx="8381998" cy="2763520"/>
        </p:xfrm>
        <a:graphic>
          <a:graphicData uri="http://schemas.openxmlformats.org/drawingml/2006/table">
            <a:tbl>
              <a:tblPr firstRow="1" bandRow="1">
                <a:tableStyleId>{5C22544A-7EE6-4342-B048-85BDC9FD1C3A}</a:tableStyleId>
              </a:tblPr>
              <a:tblGrid>
                <a:gridCol w="1295400"/>
                <a:gridCol w="1371600"/>
                <a:gridCol w="1447800"/>
                <a:gridCol w="1524000"/>
                <a:gridCol w="1447800"/>
                <a:gridCol w="1295398"/>
              </a:tblGrid>
              <a:tr h="370840">
                <a:tc>
                  <a:txBody>
                    <a:bodyPr/>
                    <a:lstStyle/>
                    <a:p>
                      <a:pPr algn="ctr"/>
                      <a:r>
                        <a:rPr lang="en-US" dirty="0">
                          <a:latin typeface="Arial"/>
                        </a:rPr>
                        <a:t/>
                      </a:r>
                      <a:br>
                        <a:rPr lang="en-US" dirty="0">
                          <a:latin typeface="Arial"/>
                        </a:rPr>
                      </a:br>
                      <a:endParaRPr lang="en-US" dirty="0">
                        <a:latin typeface="Arial"/>
                      </a:endParaRPr>
                    </a:p>
                  </a:txBody>
                  <a:tcPr anchor="ctr"/>
                </a:tc>
                <a:tc>
                  <a:txBody>
                    <a:bodyPr/>
                    <a:lstStyle/>
                    <a:p>
                      <a:pPr algn="ctr"/>
                      <a:r>
                        <a:rPr lang="en-US" dirty="0" smtClean="0">
                          <a:latin typeface="Arial"/>
                        </a:rPr>
                        <a:t>Frankfurt</a:t>
                      </a:r>
                      <a:endParaRPr lang="en-US" dirty="0">
                        <a:latin typeface="Arial"/>
                      </a:endParaRPr>
                    </a:p>
                  </a:txBody>
                  <a:tcPr anchor="ctr"/>
                </a:tc>
                <a:tc>
                  <a:txBody>
                    <a:bodyPr/>
                    <a:lstStyle/>
                    <a:p>
                      <a:pPr algn="ctr"/>
                      <a:r>
                        <a:rPr lang="en-US">
                          <a:latin typeface="Arial"/>
                        </a:rPr>
                        <a:t>Geneva</a:t>
                      </a:r>
                    </a:p>
                  </a:txBody>
                  <a:tcPr anchor="ctr"/>
                </a:tc>
                <a:tc>
                  <a:txBody>
                    <a:bodyPr/>
                    <a:lstStyle/>
                    <a:p>
                      <a:pPr algn="ctr"/>
                      <a:r>
                        <a:rPr lang="en-US">
                          <a:latin typeface="Arial"/>
                        </a:rPr>
                        <a:t>France</a:t>
                      </a:r>
                    </a:p>
                  </a:txBody>
                  <a:tcPr anchor="ctr"/>
                </a:tc>
                <a:tc>
                  <a:txBody>
                    <a:bodyPr/>
                    <a:lstStyle/>
                    <a:p>
                      <a:pPr algn="ctr"/>
                      <a:r>
                        <a:rPr lang="en-US">
                          <a:latin typeface="Arial"/>
                        </a:rPr>
                        <a:t>Prussia</a:t>
                      </a:r>
                    </a:p>
                  </a:txBody>
                  <a:tcPr anchor="ctr"/>
                </a:tc>
                <a:tc>
                  <a:txBody>
                    <a:bodyPr/>
                    <a:lstStyle/>
                    <a:p>
                      <a:pPr algn="ctr"/>
                      <a:r>
                        <a:rPr lang="en-US">
                          <a:latin typeface="Arial"/>
                        </a:rPr>
                        <a:t>Austria</a:t>
                      </a:r>
                    </a:p>
                  </a:txBody>
                  <a:tcPr anchor="ctr"/>
                </a:tc>
              </a:tr>
              <a:tr h="370840">
                <a:tc>
                  <a:txBody>
                    <a:bodyPr/>
                    <a:lstStyle/>
                    <a:p>
                      <a:pPr algn="ctr"/>
                      <a:r>
                        <a:rPr lang="en-US" dirty="0">
                          <a:latin typeface="Arial"/>
                        </a:rPr>
                        <a:t/>
                      </a:r>
                      <a:br>
                        <a:rPr lang="en-US" dirty="0">
                          <a:latin typeface="Arial"/>
                        </a:rPr>
                      </a:br>
                      <a:endParaRPr lang="en-US" dirty="0">
                        <a:latin typeface="Arial"/>
                      </a:endParaRPr>
                    </a:p>
                  </a:txBody>
                  <a:tcPr anchor="ctr"/>
                </a:tc>
                <a:tc>
                  <a:txBody>
                    <a:bodyPr/>
                    <a:lstStyle/>
                    <a:p>
                      <a:pPr algn="ctr"/>
                      <a:r>
                        <a:rPr lang="en-US">
                          <a:latin typeface="Arial"/>
                        </a:rPr>
                        <a:t>(1867—75)</a:t>
                      </a:r>
                    </a:p>
                  </a:txBody>
                  <a:tcPr anchor="ctr"/>
                </a:tc>
                <a:tc>
                  <a:txBody>
                    <a:bodyPr/>
                    <a:lstStyle/>
                    <a:p>
                      <a:pPr algn="ctr"/>
                      <a:r>
                        <a:rPr lang="en-US">
                          <a:latin typeface="Arial"/>
                        </a:rPr>
                        <a:t>(183847) (1852— 54)</a:t>
                      </a:r>
                    </a:p>
                  </a:txBody>
                  <a:tcPr anchor="ctr"/>
                </a:tc>
                <a:tc>
                  <a:txBody>
                    <a:bodyPr/>
                    <a:lstStyle/>
                    <a:p>
                      <a:pPr algn="ctr"/>
                      <a:r>
                        <a:rPr lang="en-US">
                          <a:latin typeface="Arial"/>
                        </a:rPr>
                        <a:t>(1835—43)</a:t>
                      </a:r>
                    </a:p>
                  </a:txBody>
                  <a:tcPr anchor="ctr"/>
                </a:tc>
                <a:tc>
                  <a:txBody>
                    <a:bodyPr/>
                    <a:lstStyle/>
                    <a:p>
                      <a:pPr algn="ctr"/>
                      <a:r>
                        <a:rPr lang="en-US">
                          <a:latin typeface="Arial"/>
                        </a:rPr>
                        <a:t>(1869—72)</a:t>
                      </a:r>
                    </a:p>
                  </a:txBody>
                  <a:tcPr anchor="ctr"/>
                </a:tc>
                <a:tc>
                  <a:txBody>
                    <a:bodyPr/>
                    <a:lstStyle/>
                    <a:p>
                      <a:pPr algn="ctr"/>
                      <a:r>
                        <a:rPr lang="en-US">
                          <a:latin typeface="Arial"/>
                        </a:rPr>
                        <a:t>(1858-59)</a:t>
                      </a:r>
                    </a:p>
                  </a:txBody>
                  <a:tcPr anchor="ctr"/>
                </a:tc>
              </a:tr>
              <a:tr h="370840">
                <a:tc>
                  <a:txBody>
                    <a:bodyPr/>
                    <a:lstStyle/>
                    <a:p>
                      <a:pPr algn="ctr"/>
                      <a:r>
                        <a:rPr lang="en-US" dirty="0">
                          <a:latin typeface="Arial"/>
                        </a:rPr>
                        <a:t>Winter</a:t>
                      </a:r>
                    </a:p>
                  </a:txBody>
                  <a:tcPr anchor="ctr"/>
                </a:tc>
                <a:tc>
                  <a:txBody>
                    <a:bodyPr/>
                    <a:lstStyle/>
                    <a:p>
                      <a:pPr algn="ctr"/>
                      <a:r>
                        <a:rPr lang="en-US">
                          <a:latin typeface="Arial"/>
                        </a:rPr>
                        <a:t>239</a:t>
                      </a:r>
                    </a:p>
                  </a:txBody>
                  <a:tcPr anchor="ctr"/>
                </a:tc>
                <a:tc>
                  <a:txBody>
                    <a:bodyPr/>
                    <a:lstStyle/>
                    <a:p>
                      <a:pPr algn="ctr"/>
                      <a:r>
                        <a:rPr lang="en-US">
                          <a:latin typeface="Arial"/>
                        </a:rPr>
                        <a:t>232</a:t>
                      </a:r>
                    </a:p>
                  </a:txBody>
                  <a:tcPr anchor="ctr"/>
                </a:tc>
                <a:tc>
                  <a:txBody>
                    <a:bodyPr/>
                    <a:lstStyle/>
                    <a:p>
                      <a:pPr algn="ctr"/>
                      <a:r>
                        <a:rPr lang="en-US" dirty="0">
                          <a:latin typeface="Arial"/>
                        </a:rPr>
                        <a:t>201</a:t>
                      </a:r>
                    </a:p>
                  </a:txBody>
                  <a:tcPr anchor="ctr"/>
                </a:tc>
                <a:tc>
                  <a:txBody>
                    <a:bodyPr/>
                    <a:lstStyle/>
                    <a:p>
                      <a:pPr algn="ctr"/>
                      <a:r>
                        <a:rPr lang="en-US">
                          <a:latin typeface="Arial"/>
                        </a:rPr>
                        <a:t>199</a:t>
                      </a:r>
                    </a:p>
                  </a:txBody>
                  <a:tcPr anchor="ctr"/>
                </a:tc>
                <a:tc>
                  <a:txBody>
                    <a:bodyPr/>
                    <a:lstStyle/>
                    <a:p>
                      <a:pPr algn="ctr"/>
                      <a:r>
                        <a:rPr lang="en-US">
                          <a:latin typeface="Arial"/>
                        </a:rPr>
                        <a:t>185</a:t>
                      </a:r>
                    </a:p>
                  </a:txBody>
                  <a:tcPr anchor="ctr"/>
                </a:tc>
              </a:tr>
              <a:tr h="370840">
                <a:tc>
                  <a:txBody>
                    <a:bodyPr/>
                    <a:lstStyle/>
                    <a:p>
                      <a:pPr algn="ctr"/>
                      <a:r>
                        <a:rPr lang="en-US">
                          <a:latin typeface="Arial"/>
                        </a:rPr>
                        <a:t>Spring</a:t>
                      </a:r>
                    </a:p>
                  </a:txBody>
                  <a:tcPr anchor="ctr"/>
                </a:tc>
                <a:tc>
                  <a:txBody>
                    <a:bodyPr/>
                    <a:lstStyle/>
                    <a:p>
                      <a:pPr algn="ctr"/>
                      <a:r>
                        <a:rPr lang="en-US">
                          <a:latin typeface="Arial"/>
                        </a:rPr>
                        <a:t>245</a:t>
                      </a:r>
                    </a:p>
                  </a:txBody>
                  <a:tcPr anchor="ctr"/>
                </a:tc>
                <a:tc>
                  <a:txBody>
                    <a:bodyPr/>
                    <a:lstStyle/>
                    <a:p>
                      <a:pPr algn="ctr"/>
                      <a:r>
                        <a:rPr lang="en-US">
                          <a:latin typeface="Arial"/>
                        </a:rPr>
                        <a:t>288</a:t>
                      </a:r>
                    </a:p>
                  </a:txBody>
                  <a:tcPr anchor="ctr"/>
                </a:tc>
                <a:tc>
                  <a:txBody>
                    <a:bodyPr/>
                    <a:lstStyle/>
                    <a:p>
                      <a:pPr algn="ctr"/>
                      <a:r>
                        <a:rPr lang="en-US">
                          <a:latin typeface="Arial"/>
                        </a:rPr>
                        <a:t>283</a:t>
                      </a:r>
                    </a:p>
                  </a:txBody>
                  <a:tcPr anchor="ctr"/>
                </a:tc>
                <a:tc>
                  <a:txBody>
                    <a:bodyPr/>
                    <a:lstStyle/>
                    <a:p>
                      <a:pPr algn="ctr"/>
                      <a:r>
                        <a:rPr lang="en-US">
                          <a:latin typeface="Arial"/>
                        </a:rPr>
                        <a:t>284</a:t>
                      </a:r>
                    </a:p>
                  </a:txBody>
                  <a:tcPr anchor="ctr"/>
                </a:tc>
                <a:tc>
                  <a:txBody>
                    <a:bodyPr/>
                    <a:lstStyle/>
                    <a:p>
                      <a:pPr algn="ctr"/>
                      <a:r>
                        <a:rPr lang="en-US">
                          <a:latin typeface="Arial"/>
                        </a:rPr>
                        <a:t>281</a:t>
                      </a:r>
                    </a:p>
                  </a:txBody>
                  <a:tcPr anchor="ctr"/>
                </a:tc>
              </a:tr>
              <a:tr h="370840">
                <a:tc>
                  <a:txBody>
                    <a:bodyPr/>
                    <a:lstStyle/>
                    <a:p>
                      <a:pPr algn="ctr"/>
                      <a:r>
                        <a:rPr lang="en-US">
                          <a:latin typeface="Arial"/>
                        </a:rPr>
                        <a:t>Summer</a:t>
                      </a:r>
                    </a:p>
                  </a:txBody>
                  <a:tcPr anchor="ctr"/>
                </a:tc>
                <a:tc>
                  <a:txBody>
                    <a:bodyPr/>
                    <a:lstStyle/>
                    <a:p>
                      <a:pPr algn="ctr"/>
                      <a:r>
                        <a:rPr lang="en-US">
                          <a:latin typeface="Arial"/>
                        </a:rPr>
                        <a:t>278</a:t>
                      </a:r>
                    </a:p>
                  </a:txBody>
                  <a:tcPr anchor="ctr"/>
                </a:tc>
                <a:tc>
                  <a:txBody>
                    <a:bodyPr/>
                    <a:lstStyle/>
                    <a:p>
                      <a:pPr algn="ctr"/>
                      <a:r>
                        <a:rPr lang="en-US" dirty="0">
                          <a:latin typeface="Arial"/>
                        </a:rPr>
                        <a:t>253</a:t>
                      </a:r>
                    </a:p>
                  </a:txBody>
                  <a:tcPr anchor="ctr"/>
                </a:tc>
                <a:tc>
                  <a:txBody>
                    <a:bodyPr/>
                    <a:lstStyle/>
                    <a:p>
                      <a:pPr algn="ctr"/>
                      <a:r>
                        <a:rPr lang="en-US">
                          <a:latin typeface="Arial"/>
                        </a:rPr>
                        <a:t>306</a:t>
                      </a:r>
                    </a:p>
                  </a:txBody>
                  <a:tcPr anchor="ctr"/>
                </a:tc>
                <a:tc>
                  <a:txBody>
                    <a:bodyPr/>
                    <a:lstStyle/>
                    <a:p>
                      <a:pPr algn="ctr"/>
                      <a:r>
                        <a:rPr lang="en-US">
                          <a:latin typeface="Arial"/>
                        </a:rPr>
                        <a:t>290</a:t>
                      </a:r>
                    </a:p>
                  </a:txBody>
                  <a:tcPr anchor="ctr"/>
                </a:tc>
                <a:tc>
                  <a:txBody>
                    <a:bodyPr/>
                    <a:lstStyle/>
                    <a:p>
                      <a:pPr algn="ctr"/>
                      <a:r>
                        <a:rPr lang="en-US">
                          <a:latin typeface="Arial"/>
                        </a:rPr>
                        <a:t>315</a:t>
                      </a:r>
                    </a:p>
                  </a:txBody>
                  <a:tcPr anchor="ctr"/>
                </a:tc>
              </a:tr>
              <a:tr h="370840">
                <a:tc>
                  <a:txBody>
                    <a:bodyPr/>
                    <a:lstStyle/>
                    <a:p>
                      <a:pPr algn="ctr"/>
                      <a:r>
                        <a:rPr lang="en-US">
                          <a:latin typeface="Arial"/>
                        </a:rPr>
                        <a:t>Autumn</a:t>
                      </a:r>
                    </a:p>
                  </a:txBody>
                  <a:tcPr anchor="ctr"/>
                </a:tc>
                <a:tc>
                  <a:txBody>
                    <a:bodyPr/>
                    <a:lstStyle/>
                    <a:p>
                      <a:pPr algn="ctr"/>
                      <a:r>
                        <a:rPr lang="en-US">
                          <a:latin typeface="Arial"/>
                        </a:rPr>
                        <a:t>238</a:t>
                      </a:r>
                    </a:p>
                  </a:txBody>
                  <a:tcPr anchor="ctr"/>
                </a:tc>
                <a:tc>
                  <a:txBody>
                    <a:bodyPr/>
                    <a:lstStyle/>
                    <a:p>
                      <a:pPr algn="ctr"/>
                      <a:r>
                        <a:rPr lang="en-US">
                          <a:latin typeface="Arial"/>
                        </a:rPr>
                        <a:t>227</a:t>
                      </a:r>
                    </a:p>
                  </a:txBody>
                  <a:tcPr anchor="ctr"/>
                </a:tc>
                <a:tc>
                  <a:txBody>
                    <a:bodyPr/>
                    <a:lstStyle/>
                    <a:p>
                      <a:pPr algn="ctr"/>
                      <a:r>
                        <a:rPr lang="en-US">
                          <a:latin typeface="Arial"/>
                        </a:rPr>
                        <a:t>210</a:t>
                      </a:r>
                    </a:p>
                  </a:txBody>
                  <a:tcPr anchor="ctr"/>
                </a:tc>
                <a:tc>
                  <a:txBody>
                    <a:bodyPr/>
                    <a:lstStyle/>
                    <a:p>
                      <a:pPr algn="ctr"/>
                      <a:r>
                        <a:rPr lang="en-US">
                          <a:latin typeface="Arial"/>
                        </a:rPr>
                        <a:t>227</a:t>
                      </a:r>
                    </a:p>
                  </a:txBody>
                  <a:tcPr anchor="ctr"/>
                </a:tc>
                <a:tc>
                  <a:txBody>
                    <a:bodyPr/>
                    <a:lstStyle/>
                    <a:p>
                      <a:pPr algn="ctr"/>
                      <a:r>
                        <a:rPr lang="en-US" dirty="0">
                          <a:latin typeface="Arial"/>
                        </a:rPr>
                        <a:t>219</a:t>
                      </a:r>
                    </a:p>
                  </a:txBody>
                  <a:tcPr anchor="ctr"/>
                </a:tc>
              </a:tr>
            </a:tbl>
          </a:graphicData>
        </a:graphic>
      </p:graphicFrame>
      <p:sp>
        <p:nvSpPr>
          <p:cNvPr id="5" name="TextBox 4"/>
          <p:cNvSpPr txBox="1"/>
          <p:nvPr/>
        </p:nvSpPr>
        <p:spPr>
          <a:xfrm>
            <a:off x="609600" y="1905000"/>
            <a:ext cx="7620000" cy="381000"/>
          </a:xfrm>
          <a:prstGeom prst="rect">
            <a:avLst/>
          </a:prstGeom>
          <a:noFill/>
        </p:spPr>
        <p:txBody>
          <a:bodyPr wrap="square" rtlCol="0">
            <a:spAutoFit/>
          </a:bodyPr>
          <a:lstStyle/>
          <a:p>
            <a:pPr algn="ctr"/>
            <a:r>
              <a:rPr lang="en-US" dirty="0" smtClean="0"/>
              <a:t>Proportional Figures for 1,000 Annual Suicides</a:t>
            </a:r>
            <a:endParaRPr lang="en-US" dirty="0"/>
          </a:p>
        </p:txBody>
      </p:sp>
      <p:sp>
        <p:nvSpPr>
          <p:cNvPr id="6" name="Footer Placeholder 5"/>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Imitation</a:t>
            </a:r>
            <a:endParaRPr lang="en-US" dirty="0"/>
          </a:p>
        </p:txBody>
      </p:sp>
      <p:sp>
        <p:nvSpPr>
          <p:cNvPr id="3" name="Content Placeholder 2"/>
          <p:cNvSpPr>
            <a:spLocks noGrp="1"/>
          </p:cNvSpPr>
          <p:nvPr>
            <p:ph sz="quarter" idx="1"/>
          </p:nvPr>
        </p:nvSpPr>
        <p:spPr/>
        <p:txBody>
          <a:bodyPr/>
          <a:lstStyle/>
          <a:p>
            <a:r>
              <a:rPr lang="en-US" dirty="0" smtClean="0"/>
              <a:t>He spends several pages defining “imitation” again</a:t>
            </a:r>
          </a:p>
          <a:p>
            <a:r>
              <a:rPr lang="en-US" dirty="0" smtClean="0"/>
              <a:t>Ultimately comes up with:</a:t>
            </a:r>
          </a:p>
          <a:p>
            <a:pPr lvl="1"/>
            <a:r>
              <a:rPr lang="en-US" dirty="0" smtClean="0"/>
              <a:t>P. 129 “Imitation exists when the immediate antecedent of an act is the representation of a like act, previously performed by someone else; with no explicit or implicit mental operation which bears upon the intrinsic nature of the act reproduced intervening between representation and execution.”</a:t>
            </a:r>
          </a:p>
          <a:p>
            <a:r>
              <a:rPr lang="en-US" dirty="0" smtClean="0"/>
              <a:t>Seems like there is something to this idea:</a:t>
            </a:r>
          </a:p>
          <a:p>
            <a:pPr lvl="1"/>
            <a:r>
              <a:rPr lang="en-US" dirty="0" smtClean="0"/>
              <a:t>P. 131 “The corridor has already been mentioned where fifteen invalids hung themselves in succession and also the famous sentry-box at the camp of Boulogne, the scene of several suicides in quick succession.”</a:t>
            </a:r>
            <a:endParaRPr lang="en-US" dirty="0"/>
          </a:p>
        </p:txBody>
      </p:sp>
      <p:sp>
        <p:nvSpPr>
          <p:cNvPr id="4" name="Footer Placeholder 3"/>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Suicides from Sunshine Skyway Bridge as of 2/5/2009</a:t>
            </a:r>
            <a:endParaRPr lang="en-US" dirty="0"/>
          </a:p>
        </p:txBody>
      </p:sp>
      <p:graphicFrame>
        <p:nvGraphicFramePr>
          <p:cNvPr id="4" name="Content Placeholder 3"/>
          <p:cNvGraphicFramePr>
            <a:graphicFrameLocks noGrp="1"/>
          </p:cNvGraphicFramePr>
          <p:nvPr>
            <p:ph sz="quarter" idx="1"/>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066800" y="6477000"/>
            <a:ext cx="6248400" cy="276999"/>
          </a:xfrm>
          <a:prstGeom prst="rect">
            <a:avLst/>
          </a:prstGeom>
          <a:noFill/>
        </p:spPr>
        <p:txBody>
          <a:bodyPr wrap="square" rtlCol="0">
            <a:spAutoFit/>
          </a:bodyPr>
          <a:lstStyle/>
          <a:p>
            <a:r>
              <a:rPr lang="en-US" sz="1200" dirty="0" smtClean="0"/>
              <a:t>Source: </a:t>
            </a:r>
            <a:r>
              <a:rPr lang="en-US" sz="1200" dirty="0" smtClean="0">
                <a:hlinkClick r:id="rId3"/>
              </a:rPr>
              <a:t>http://www.jumperpool.com/home.htm</a:t>
            </a:r>
            <a:r>
              <a:rPr lang="en-US" sz="1200" dirty="0" smtClean="0"/>
              <a:t> </a:t>
            </a:r>
            <a:endParaRPr lang="en-US" sz="1200" dirty="0"/>
          </a:p>
        </p:txBody>
      </p:sp>
      <p:sp>
        <p:nvSpPr>
          <p:cNvPr id="5" name="Footer Placeholder 4"/>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Imitation</a:t>
            </a:r>
            <a:endParaRPr lang="en-US" dirty="0"/>
          </a:p>
        </p:txBody>
      </p:sp>
      <p:sp>
        <p:nvSpPr>
          <p:cNvPr id="3" name="Content Placeholder 2"/>
          <p:cNvSpPr>
            <a:spLocks noGrp="1"/>
          </p:cNvSpPr>
          <p:nvPr>
            <p:ph sz="quarter" idx="1"/>
          </p:nvPr>
        </p:nvSpPr>
        <p:spPr/>
        <p:txBody>
          <a:bodyPr/>
          <a:lstStyle/>
          <a:p>
            <a:r>
              <a:rPr lang="en-US" dirty="0" smtClean="0"/>
              <a:t>Durkheim argues that in order for imitation to explain suicide, you need the following:</a:t>
            </a:r>
          </a:p>
          <a:p>
            <a:pPr lvl="1"/>
            <a:r>
              <a:rPr lang="en-US" dirty="0" smtClean="0"/>
              <a:t>An origination point must have a greater aptitude for suicide than all surrounding points</a:t>
            </a:r>
          </a:p>
          <a:p>
            <a:pPr lvl="1"/>
            <a:r>
              <a:rPr lang="en-US" dirty="0" smtClean="0"/>
              <a:t>An origination point must be something of a cynosure (i.e., provides guidance) for outlying districts</a:t>
            </a:r>
          </a:p>
          <a:p>
            <a:pPr lvl="1"/>
            <a:r>
              <a:rPr lang="en-US" dirty="0" smtClean="0"/>
              <a:t>Surrounding regions should be less influenced by the origination point the further they are from it</a:t>
            </a:r>
          </a:p>
          <a:p>
            <a:r>
              <a:rPr lang="en-US" dirty="0" smtClean="0"/>
              <a:t>How sound is his logic?</a:t>
            </a:r>
          </a:p>
          <a:p>
            <a:pPr lvl="1"/>
            <a:r>
              <a:rPr lang="en-US" dirty="0" smtClean="0"/>
              <a:t>Do people have to see a suicide directly to imitate it?</a:t>
            </a:r>
          </a:p>
          <a:p>
            <a:pPr lvl="1"/>
            <a:r>
              <a:rPr lang="en-US" dirty="0" smtClean="0"/>
              <a:t>And does it matter where they see it?  Does the importance of the local paper matter? (p. 139)</a:t>
            </a:r>
            <a:endParaRPr lang="en-US" dirty="0"/>
          </a:p>
        </p:txBody>
      </p:sp>
      <p:sp>
        <p:nvSpPr>
          <p:cNvPr id="4" name="Footer Placeholder 3"/>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2-1.jpg"/>
          <p:cNvPicPr>
            <a:picLocks noGrp="1" noChangeAspect="1"/>
          </p:cNvPicPr>
          <p:nvPr>
            <p:ph idx="1"/>
          </p:nvPr>
        </p:nvPicPr>
        <p:blipFill>
          <a:blip r:embed="rId2" cstate="print"/>
          <a:stretch>
            <a:fillRect/>
          </a:stretch>
        </p:blipFill>
        <p:spPr>
          <a:xfrm>
            <a:off x="3405027" y="381000"/>
            <a:ext cx="5434173" cy="6132852"/>
          </a:xfrm>
        </p:spPr>
      </p:pic>
      <p:sp>
        <p:nvSpPr>
          <p:cNvPr id="5" name="Oval 4"/>
          <p:cNvSpPr/>
          <p:nvPr/>
        </p:nvSpPr>
        <p:spPr>
          <a:xfrm>
            <a:off x="5995827" y="1828800"/>
            <a:ext cx="609600" cy="381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00" dirty="0" smtClean="0">
                <a:solidFill>
                  <a:schemeClr val="tx1"/>
                </a:solidFill>
              </a:rPr>
              <a:t>Paris</a:t>
            </a:r>
            <a:endParaRPr lang="en-US" sz="1000" dirty="0">
              <a:solidFill>
                <a:schemeClr val="tx1"/>
              </a:solidFill>
            </a:endParaRPr>
          </a:p>
        </p:txBody>
      </p:sp>
      <p:sp>
        <p:nvSpPr>
          <p:cNvPr id="6" name="Oval 5"/>
          <p:cNvSpPr/>
          <p:nvPr/>
        </p:nvSpPr>
        <p:spPr>
          <a:xfrm>
            <a:off x="5462427" y="4876800"/>
            <a:ext cx="609600" cy="381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00" dirty="0" smtClean="0">
                <a:solidFill>
                  <a:schemeClr val="tx1"/>
                </a:solidFill>
              </a:rPr>
              <a:t>Toulouse</a:t>
            </a:r>
            <a:endParaRPr lang="en-US" sz="1000" dirty="0">
              <a:solidFill>
                <a:schemeClr val="tx1"/>
              </a:solidFill>
            </a:endParaRPr>
          </a:p>
        </p:txBody>
      </p:sp>
      <p:sp>
        <p:nvSpPr>
          <p:cNvPr id="7" name="Oval 6"/>
          <p:cNvSpPr/>
          <p:nvPr/>
        </p:nvSpPr>
        <p:spPr>
          <a:xfrm>
            <a:off x="6834027" y="3886200"/>
            <a:ext cx="609600" cy="381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dirty="0" smtClean="0">
                <a:solidFill>
                  <a:schemeClr val="tx1"/>
                </a:solidFill>
              </a:rPr>
              <a:t>Lyon</a:t>
            </a:r>
            <a:endParaRPr lang="en-US" sz="900" dirty="0">
              <a:solidFill>
                <a:schemeClr val="tx1"/>
              </a:solidFill>
            </a:endParaRPr>
          </a:p>
        </p:txBody>
      </p:sp>
      <p:sp>
        <p:nvSpPr>
          <p:cNvPr id="8" name="Oval 7"/>
          <p:cNvSpPr/>
          <p:nvPr/>
        </p:nvSpPr>
        <p:spPr>
          <a:xfrm>
            <a:off x="7824627" y="4724400"/>
            <a:ext cx="609600" cy="381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dirty="0" smtClean="0">
                <a:solidFill>
                  <a:schemeClr val="tx1"/>
                </a:solidFill>
              </a:rPr>
              <a:t>Cannes</a:t>
            </a:r>
            <a:endParaRPr lang="en-US" sz="900" dirty="0">
              <a:solidFill>
                <a:schemeClr val="tx1"/>
              </a:solidFill>
            </a:endParaRPr>
          </a:p>
        </p:txBody>
      </p:sp>
      <p:sp>
        <p:nvSpPr>
          <p:cNvPr id="9" name="Oval 8"/>
          <p:cNvSpPr/>
          <p:nvPr/>
        </p:nvSpPr>
        <p:spPr>
          <a:xfrm>
            <a:off x="4852827" y="4038600"/>
            <a:ext cx="609600" cy="381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800" dirty="0" err="1" smtClean="0">
                <a:solidFill>
                  <a:schemeClr val="tx1"/>
                </a:solidFill>
              </a:rPr>
              <a:t>Bourdeaux</a:t>
            </a:r>
            <a:endParaRPr lang="en-US" sz="800" dirty="0">
              <a:solidFill>
                <a:schemeClr val="tx1"/>
              </a:solidFill>
            </a:endParaRPr>
          </a:p>
        </p:txBody>
      </p:sp>
      <p:sp>
        <p:nvSpPr>
          <p:cNvPr id="10" name="Rectangle 9"/>
          <p:cNvSpPr/>
          <p:nvPr/>
        </p:nvSpPr>
        <p:spPr>
          <a:xfrm>
            <a:off x="304800" y="3048000"/>
            <a:ext cx="29718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Durkheim concludes from this map that suicides are not based on imitation</a:t>
            </a:r>
            <a:endParaRPr lang="en-US" dirty="0"/>
          </a:p>
        </p:txBody>
      </p:sp>
      <p:sp>
        <p:nvSpPr>
          <p:cNvPr id="11" name="Footer Placeholder 10"/>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Durkheim on the importance of definitions:</a:t>
            </a:r>
          </a:p>
          <a:p>
            <a:pPr lvl="1"/>
            <a:r>
              <a:rPr lang="en-US" dirty="0" smtClean="0"/>
              <a:t>P. 41 “He himself must establish the groups he wishes to study in order to give them the homogeneity and the specific meaning necessary for them to be susceptible of scientific treatment.”</a:t>
            </a:r>
          </a:p>
          <a:p>
            <a:r>
              <a:rPr lang="en-US" dirty="0" smtClean="0"/>
              <a:t>First definition (p. 42):</a:t>
            </a:r>
          </a:p>
          <a:p>
            <a:pPr lvl="1"/>
            <a:r>
              <a:rPr lang="en-US" dirty="0" smtClean="0"/>
              <a:t>“the term suicide is applied to any death which is the direct or indirect result of a positive or negative act accomplished by the victim himself.”</a:t>
            </a:r>
          </a:p>
          <a:p>
            <a:pPr lvl="2"/>
            <a:r>
              <a:rPr lang="en-US" dirty="0" smtClean="0"/>
              <a:t>So, what’s the difference between a suicide, a martyr, and someone who dies trying to save someone else?</a:t>
            </a:r>
          </a:p>
          <a:p>
            <a:r>
              <a:rPr lang="en-US" dirty="0" smtClean="0"/>
              <a:t>Second definition (p. 44):</a:t>
            </a:r>
          </a:p>
          <a:p>
            <a:pPr lvl="1"/>
            <a:r>
              <a:rPr lang="en-US" dirty="0" smtClean="0"/>
              <a:t>“the term suicide is applied to all cases of death resulting directly or indirectly from a positive or negative act of the victim himself, which he knows will produce this result”</a:t>
            </a:r>
          </a:p>
          <a:p>
            <a:r>
              <a:rPr lang="en-US" dirty="0" smtClean="0"/>
              <a:t>How are these two different?  Is the difference important? Who is ruled out?</a:t>
            </a:r>
          </a:p>
        </p:txBody>
      </p:sp>
      <p:sp>
        <p:nvSpPr>
          <p:cNvPr id="4" name="Footer Placeholder 3"/>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Imitation</a:t>
            </a:r>
            <a:endParaRPr lang="en-US" dirty="0"/>
          </a:p>
        </p:txBody>
      </p:sp>
      <p:sp>
        <p:nvSpPr>
          <p:cNvPr id="3" name="Content Placeholder 2"/>
          <p:cNvSpPr>
            <a:spLocks noGrp="1"/>
          </p:cNvSpPr>
          <p:nvPr>
            <p:ph sz="quarter" idx="1"/>
          </p:nvPr>
        </p:nvSpPr>
        <p:spPr/>
        <p:txBody>
          <a:bodyPr/>
          <a:lstStyle/>
          <a:p>
            <a:r>
              <a:rPr lang="en-US" dirty="0" smtClean="0"/>
              <a:t>Conclusion:</a:t>
            </a:r>
          </a:p>
          <a:p>
            <a:pPr lvl="1"/>
            <a:r>
              <a:rPr lang="en-US" dirty="0" smtClean="0"/>
              <a:t>P. 140 “In short, certain as the contagion of suicide is from individual to individual, imitation never seems to propagate it so as to affect the social suicide-rate.  Imitation may give rise to more or less numerous individual cases, but it does not contribute to the unequal tendency in different societies to self-destruction, or to that of smaller social groups within each society.  Its radiating influence is always very restricted; and what is more, intermittent.”</a:t>
            </a:r>
          </a:p>
          <a:p>
            <a:r>
              <a:rPr lang="en-US" dirty="0" smtClean="0"/>
              <a:t>Would not reporting about suicides reduce the incidence of suicides?</a:t>
            </a:r>
          </a:p>
          <a:p>
            <a:pPr lvl="1"/>
            <a:r>
              <a:rPr lang="en-US" dirty="0" smtClean="0"/>
              <a:t>Or would it just reduce the particular method of suicide?</a:t>
            </a:r>
            <a:endParaRPr lang="en-US" dirty="0"/>
          </a:p>
        </p:txBody>
      </p:sp>
      <p:sp>
        <p:nvSpPr>
          <p:cNvPr id="4" name="Footer Placeholder 3"/>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of Book One</a:t>
            </a:r>
            <a:endParaRPr lang="en-US" dirty="0"/>
          </a:p>
        </p:txBody>
      </p:sp>
      <p:sp>
        <p:nvSpPr>
          <p:cNvPr id="3" name="Content Placeholder 2"/>
          <p:cNvSpPr>
            <a:spLocks noGrp="1"/>
          </p:cNvSpPr>
          <p:nvPr>
            <p:ph sz="quarter" idx="1"/>
          </p:nvPr>
        </p:nvSpPr>
        <p:spPr/>
        <p:txBody>
          <a:bodyPr/>
          <a:lstStyle/>
          <a:p>
            <a:r>
              <a:rPr lang="en-US" dirty="0" smtClean="0"/>
              <a:t>Social suicide rate is not due to:</a:t>
            </a:r>
          </a:p>
          <a:p>
            <a:pPr lvl="1"/>
            <a:r>
              <a:rPr lang="en-US" dirty="0" smtClean="0"/>
              <a:t>Insanity</a:t>
            </a:r>
          </a:p>
          <a:p>
            <a:pPr lvl="1"/>
            <a:r>
              <a:rPr lang="en-US" dirty="0" smtClean="0"/>
              <a:t>Just psychology</a:t>
            </a:r>
          </a:p>
          <a:p>
            <a:pPr lvl="1"/>
            <a:r>
              <a:rPr lang="en-US" dirty="0" smtClean="0"/>
              <a:t>Alcoholism</a:t>
            </a:r>
          </a:p>
          <a:p>
            <a:pPr lvl="1"/>
            <a:r>
              <a:rPr lang="en-US" dirty="0" smtClean="0"/>
              <a:t>Seasonal temperature variation</a:t>
            </a:r>
          </a:p>
          <a:p>
            <a:pPr lvl="1"/>
            <a:r>
              <a:rPr lang="en-US" dirty="0" smtClean="0"/>
              <a:t>Climate</a:t>
            </a:r>
          </a:p>
          <a:p>
            <a:pPr lvl="1"/>
            <a:r>
              <a:rPr lang="en-US" dirty="0" smtClean="0"/>
              <a:t>Imitation</a:t>
            </a:r>
          </a:p>
          <a:p>
            <a:r>
              <a:rPr lang="en-US" dirty="0" smtClean="0"/>
              <a:t>It is, however, influenced by:</a:t>
            </a:r>
          </a:p>
          <a:p>
            <a:pPr lvl="1"/>
            <a:r>
              <a:rPr lang="en-US" dirty="0" smtClean="0"/>
              <a:t>Length of day, time of day, and imitation</a:t>
            </a:r>
            <a:endParaRPr lang="en-US" dirty="0"/>
          </a:p>
        </p:txBody>
      </p:sp>
      <p:sp>
        <p:nvSpPr>
          <p:cNvPr id="4" name="Footer Placeholder 3"/>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for fun…</a:t>
            </a:r>
            <a:endParaRPr lang="en-US" dirty="0"/>
          </a:p>
        </p:txBody>
      </p:sp>
      <p:sp>
        <p:nvSpPr>
          <p:cNvPr id="3" name="Content Placeholder 2"/>
          <p:cNvSpPr>
            <a:spLocks noGrp="1"/>
          </p:cNvSpPr>
          <p:nvPr>
            <p:ph sz="quarter" idx="1"/>
          </p:nvPr>
        </p:nvSpPr>
        <p:spPr/>
        <p:txBody>
          <a:bodyPr>
            <a:normAutofit/>
          </a:bodyPr>
          <a:lstStyle/>
          <a:p>
            <a:r>
              <a:rPr lang="en-US" dirty="0" smtClean="0"/>
              <a:t>Just for fun, does this mean Jesus committed suicide?</a:t>
            </a:r>
          </a:p>
          <a:p>
            <a:pPr lvl="1"/>
            <a:r>
              <a:rPr lang="en-US" dirty="0" smtClean="0"/>
              <a:t>Definition of suicide from Catholic Encyclopedia: “Suicide is the act of one who causes his own death, either by positively destroying his own life, as by inflicting on himself a mortal wound or injury, or by omitting to do what is necessary to escape death, as by refusing to leave a burning house.”</a:t>
            </a:r>
          </a:p>
          <a:p>
            <a:pPr lvl="1"/>
            <a:r>
              <a:rPr lang="en-US" dirty="0" smtClean="0"/>
              <a:t>"Everyone is responsible for his life before God who has given it to him. It is God who remains the sovereign Master of life. We are obliged to accept life gratefully and preserve it for his honor and the salvation of our souls. We are stewards, not owners, of the life God has entrusted to us. It is not ours to dispose of."</a:t>
            </a:r>
          </a:p>
          <a:p>
            <a:pPr lvl="2"/>
            <a:r>
              <a:rPr lang="en-US" dirty="0" smtClean="0">
                <a:hlinkClick r:id="rId2"/>
              </a:rPr>
              <a:t>http://www.newadvent.org/cathen/14326b.htm</a:t>
            </a:r>
            <a:r>
              <a:rPr lang="en-US" dirty="0" smtClean="0"/>
              <a:t> </a:t>
            </a:r>
          </a:p>
          <a:p>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p:txBody>
          <a:bodyPr/>
          <a:lstStyle/>
          <a:p>
            <a:r>
              <a:rPr lang="en-US" dirty="0" smtClean="0"/>
              <a:t>So, Durkheim starts out asking a bunch of questions:</a:t>
            </a:r>
          </a:p>
          <a:p>
            <a:pPr lvl="1"/>
            <a:r>
              <a:rPr lang="en-US" dirty="0" smtClean="0"/>
              <a:t>Do suicide rates vary by country?</a:t>
            </a:r>
          </a:p>
          <a:p>
            <a:pPr lvl="1"/>
            <a:r>
              <a:rPr lang="en-US" dirty="0" smtClean="0"/>
              <a:t>Do suicide rates vary by year within a country?</a:t>
            </a:r>
          </a:p>
          <a:p>
            <a:pPr lvl="1"/>
            <a:r>
              <a:rPr lang="en-US" dirty="0" smtClean="0"/>
              <a:t>How do suicide rates compare with general mortality rates?</a:t>
            </a:r>
            <a:endParaRPr lang="en-US" dirty="0"/>
          </a:p>
        </p:txBody>
      </p:sp>
      <p:sp>
        <p:nvSpPr>
          <p:cNvPr id="4" name="Footer Placeholder 3"/>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Table I – Stability of Suicide in the Principal European Countries (absolute figures)</a:t>
            </a:r>
            <a:endParaRPr lang="en-US" sz="2800" dirty="0"/>
          </a:p>
        </p:txBody>
      </p:sp>
      <p:graphicFrame>
        <p:nvGraphicFramePr>
          <p:cNvPr id="4" name="Content Placeholder 3"/>
          <p:cNvGraphicFramePr>
            <a:graphicFrameLocks noGrp="1"/>
          </p:cNvGraphicFramePr>
          <p:nvPr>
            <p:ph sz="quarter" idx="1"/>
          </p:nvPr>
        </p:nvGraphicFramePr>
        <p:xfrm>
          <a:off x="457200" y="1219200"/>
          <a:ext cx="8229599" cy="519176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055915"/>
                <a:gridCol w="1295399"/>
              </a:tblGrid>
              <a:tr h="370840">
                <a:tc>
                  <a:txBody>
                    <a:bodyPr/>
                    <a:lstStyle/>
                    <a:p>
                      <a:r>
                        <a:rPr lang="en-US" dirty="0" smtClean="0"/>
                        <a:t>Years</a:t>
                      </a:r>
                      <a:endParaRPr lang="en-US" dirty="0"/>
                    </a:p>
                  </a:txBody>
                  <a:tcPr/>
                </a:tc>
                <a:tc>
                  <a:txBody>
                    <a:bodyPr/>
                    <a:lstStyle/>
                    <a:p>
                      <a:r>
                        <a:rPr lang="en-US" dirty="0" smtClean="0"/>
                        <a:t>France</a:t>
                      </a:r>
                      <a:endParaRPr lang="en-US" dirty="0"/>
                    </a:p>
                  </a:txBody>
                  <a:tcPr/>
                </a:tc>
                <a:tc>
                  <a:txBody>
                    <a:bodyPr/>
                    <a:lstStyle/>
                    <a:p>
                      <a:r>
                        <a:rPr lang="en-US" dirty="0" smtClean="0"/>
                        <a:t>Prussia</a:t>
                      </a:r>
                      <a:endParaRPr lang="en-US" dirty="0"/>
                    </a:p>
                  </a:txBody>
                  <a:tcPr/>
                </a:tc>
                <a:tc>
                  <a:txBody>
                    <a:bodyPr/>
                    <a:lstStyle/>
                    <a:p>
                      <a:r>
                        <a:rPr lang="en-US" dirty="0" smtClean="0"/>
                        <a:t>England</a:t>
                      </a:r>
                      <a:endParaRPr lang="en-US" dirty="0"/>
                    </a:p>
                  </a:txBody>
                  <a:tcPr/>
                </a:tc>
                <a:tc>
                  <a:txBody>
                    <a:bodyPr/>
                    <a:lstStyle/>
                    <a:p>
                      <a:r>
                        <a:rPr lang="en-US" dirty="0" smtClean="0"/>
                        <a:t>Saxony</a:t>
                      </a:r>
                      <a:endParaRPr lang="en-US" dirty="0"/>
                    </a:p>
                  </a:txBody>
                  <a:tcPr/>
                </a:tc>
                <a:tc>
                  <a:txBody>
                    <a:bodyPr/>
                    <a:lstStyle/>
                    <a:p>
                      <a:r>
                        <a:rPr lang="en-US" dirty="0" smtClean="0"/>
                        <a:t>Bavaria</a:t>
                      </a:r>
                      <a:endParaRPr lang="en-US" dirty="0"/>
                    </a:p>
                  </a:txBody>
                  <a:tcPr/>
                </a:tc>
                <a:tc>
                  <a:txBody>
                    <a:bodyPr/>
                    <a:lstStyle/>
                    <a:p>
                      <a:r>
                        <a:rPr lang="en-US" dirty="0" smtClean="0"/>
                        <a:t>Denmark</a:t>
                      </a:r>
                      <a:endParaRPr lang="en-US" dirty="0"/>
                    </a:p>
                  </a:txBody>
                  <a:tcPr/>
                </a:tc>
              </a:tr>
              <a:tr h="370840">
                <a:tc>
                  <a:txBody>
                    <a:bodyPr/>
                    <a:lstStyle/>
                    <a:p>
                      <a:r>
                        <a:rPr lang="en-US" dirty="0" smtClean="0"/>
                        <a:t>1841</a:t>
                      </a:r>
                      <a:endParaRPr lang="en-US" dirty="0"/>
                    </a:p>
                  </a:txBody>
                  <a:tcPr/>
                </a:tc>
                <a:tc>
                  <a:txBody>
                    <a:bodyPr/>
                    <a:lstStyle/>
                    <a:p>
                      <a:pPr algn="r"/>
                      <a:r>
                        <a:rPr lang="en-US" dirty="0">
                          <a:latin typeface="+mn-lt"/>
                        </a:rPr>
                        <a:t>2,814</a:t>
                      </a:r>
                    </a:p>
                  </a:txBody>
                  <a:tcPr anchor="ctr"/>
                </a:tc>
                <a:tc>
                  <a:txBody>
                    <a:bodyPr/>
                    <a:lstStyle/>
                    <a:p>
                      <a:pPr algn="r"/>
                      <a:r>
                        <a:rPr lang="en-US">
                          <a:latin typeface="+mn-lt"/>
                        </a:rPr>
                        <a:t>1,630</a:t>
                      </a:r>
                    </a:p>
                  </a:txBody>
                  <a:tcPr anchor="ctr"/>
                </a:tc>
                <a:tc>
                  <a:txBody>
                    <a:bodyPr/>
                    <a:lstStyle/>
                    <a:p>
                      <a:pPr algn="r"/>
                      <a:endParaRPr lang="en-US" dirty="0">
                        <a:latin typeface="+mn-lt"/>
                      </a:endParaRPr>
                    </a:p>
                  </a:txBody>
                  <a:tcPr/>
                </a:tc>
                <a:tc>
                  <a:txBody>
                    <a:bodyPr/>
                    <a:lstStyle/>
                    <a:p>
                      <a:pPr algn="r"/>
                      <a:r>
                        <a:rPr lang="en-US" dirty="0" smtClean="0">
                          <a:latin typeface="+mn-lt"/>
                        </a:rPr>
                        <a:t>290</a:t>
                      </a:r>
                    </a:p>
                  </a:txBody>
                  <a:tcPr/>
                </a:tc>
                <a:tc>
                  <a:txBody>
                    <a:bodyPr/>
                    <a:lstStyle/>
                    <a:p>
                      <a:pPr algn="r"/>
                      <a:endParaRPr lang="en-US" dirty="0">
                        <a:latin typeface="+mn-lt"/>
                      </a:endParaRPr>
                    </a:p>
                  </a:txBody>
                  <a:tcPr/>
                </a:tc>
                <a:tc>
                  <a:txBody>
                    <a:bodyPr/>
                    <a:lstStyle/>
                    <a:p>
                      <a:pPr algn="r"/>
                      <a:r>
                        <a:rPr lang="en-US" dirty="0" smtClean="0">
                          <a:latin typeface="+mn-lt"/>
                        </a:rPr>
                        <a:t>337</a:t>
                      </a:r>
                      <a:endParaRPr lang="en-US" dirty="0">
                        <a:latin typeface="+mn-lt"/>
                      </a:endParaRPr>
                    </a:p>
                  </a:txBody>
                  <a:tcPr/>
                </a:tc>
              </a:tr>
              <a:tr h="370840">
                <a:tc>
                  <a:txBody>
                    <a:bodyPr/>
                    <a:lstStyle/>
                    <a:p>
                      <a:r>
                        <a:rPr lang="en-US" dirty="0" smtClean="0"/>
                        <a:t>1842</a:t>
                      </a:r>
                      <a:endParaRPr lang="en-US" dirty="0"/>
                    </a:p>
                  </a:txBody>
                  <a:tcPr/>
                </a:tc>
                <a:tc>
                  <a:txBody>
                    <a:bodyPr/>
                    <a:lstStyle/>
                    <a:p>
                      <a:pPr algn="r"/>
                      <a:r>
                        <a:rPr lang="en-US" dirty="0">
                          <a:latin typeface="+mn-lt"/>
                        </a:rPr>
                        <a:t>2,866</a:t>
                      </a:r>
                    </a:p>
                  </a:txBody>
                  <a:tcPr anchor="ctr"/>
                </a:tc>
                <a:tc>
                  <a:txBody>
                    <a:bodyPr/>
                    <a:lstStyle/>
                    <a:p>
                      <a:pPr algn="r"/>
                      <a:r>
                        <a:rPr lang="en-US">
                          <a:latin typeface="+mn-lt"/>
                        </a:rPr>
                        <a:t>1,598</a:t>
                      </a:r>
                    </a:p>
                  </a:txBody>
                  <a:tcPr anchor="ctr"/>
                </a:tc>
                <a:tc>
                  <a:txBody>
                    <a:bodyPr/>
                    <a:lstStyle/>
                    <a:p>
                      <a:pPr algn="r"/>
                      <a:endParaRPr lang="en-US" dirty="0">
                        <a:latin typeface="+mn-lt"/>
                      </a:endParaRPr>
                    </a:p>
                  </a:txBody>
                  <a:tcPr/>
                </a:tc>
                <a:tc>
                  <a:txBody>
                    <a:bodyPr/>
                    <a:lstStyle/>
                    <a:p>
                      <a:pPr algn="r"/>
                      <a:r>
                        <a:rPr lang="en-US" dirty="0" smtClean="0">
                          <a:latin typeface="+mn-lt"/>
                        </a:rPr>
                        <a:t>318</a:t>
                      </a:r>
                      <a:endParaRPr lang="en-US" dirty="0">
                        <a:latin typeface="+mn-lt"/>
                      </a:endParaRPr>
                    </a:p>
                  </a:txBody>
                  <a:tcPr/>
                </a:tc>
                <a:tc>
                  <a:txBody>
                    <a:bodyPr/>
                    <a:lstStyle/>
                    <a:p>
                      <a:pPr algn="r"/>
                      <a:endParaRPr lang="en-US" dirty="0">
                        <a:latin typeface="+mn-lt"/>
                      </a:endParaRPr>
                    </a:p>
                  </a:txBody>
                  <a:tcPr/>
                </a:tc>
                <a:tc>
                  <a:txBody>
                    <a:bodyPr/>
                    <a:lstStyle/>
                    <a:p>
                      <a:pPr algn="r"/>
                      <a:r>
                        <a:rPr lang="en-US" dirty="0" smtClean="0">
                          <a:latin typeface="+mn-lt"/>
                        </a:rPr>
                        <a:t>317</a:t>
                      </a:r>
                      <a:endParaRPr lang="en-US" dirty="0">
                        <a:latin typeface="+mn-lt"/>
                      </a:endParaRPr>
                    </a:p>
                  </a:txBody>
                  <a:tcPr/>
                </a:tc>
              </a:tr>
              <a:tr h="370840">
                <a:tc>
                  <a:txBody>
                    <a:bodyPr/>
                    <a:lstStyle/>
                    <a:p>
                      <a:r>
                        <a:rPr lang="en-US" dirty="0" smtClean="0"/>
                        <a:t>1843</a:t>
                      </a:r>
                      <a:endParaRPr lang="en-US" dirty="0"/>
                    </a:p>
                  </a:txBody>
                  <a:tcPr/>
                </a:tc>
                <a:tc>
                  <a:txBody>
                    <a:bodyPr/>
                    <a:lstStyle/>
                    <a:p>
                      <a:pPr algn="r"/>
                      <a:r>
                        <a:rPr lang="en-US">
                          <a:latin typeface="+mn-lt"/>
                        </a:rPr>
                        <a:t>3,020</a:t>
                      </a:r>
                    </a:p>
                  </a:txBody>
                  <a:tcPr anchor="ctr"/>
                </a:tc>
                <a:tc>
                  <a:txBody>
                    <a:bodyPr/>
                    <a:lstStyle/>
                    <a:p>
                      <a:pPr algn="r"/>
                      <a:r>
                        <a:rPr lang="en-US">
                          <a:latin typeface="+mn-lt"/>
                        </a:rPr>
                        <a:t>1,720</a:t>
                      </a:r>
                    </a:p>
                  </a:txBody>
                  <a:tcPr anchor="ctr"/>
                </a:tc>
                <a:tc>
                  <a:txBody>
                    <a:bodyPr/>
                    <a:lstStyle/>
                    <a:p>
                      <a:pPr algn="r"/>
                      <a:endParaRPr lang="en-US" dirty="0">
                        <a:latin typeface="+mn-lt"/>
                      </a:endParaRPr>
                    </a:p>
                  </a:txBody>
                  <a:tcPr/>
                </a:tc>
                <a:tc>
                  <a:txBody>
                    <a:bodyPr/>
                    <a:lstStyle/>
                    <a:p>
                      <a:pPr algn="r"/>
                      <a:r>
                        <a:rPr lang="en-US" dirty="0" smtClean="0">
                          <a:latin typeface="+mn-lt"/>
                        </a:rPr>
                        <a:t>420</a:t>
                      </a:r>
                      <a:endParaRPr lang="en-US" dirty="0">
                        <a:latin typeface="+mn-lt"/>
                      </a:endParaRPr>
                    </a:p>
                  </a:txBody>
                  <a:tcPr/>
                </a:tc>
                <a:tc>
                  <a:txBody>
                    <a:bodyPr/>
                    <a:lstStyle/>
                    <a:p>
                      <a:pPr algn="r"/>
                      <a:endParaRPr lang="en-US" dirty="0">
                        <a:latin typeface="+mn-lt"/>
                      </a:endParaRPr>
                    </a:p>
                  </a:txBody>
                  <a:tcPr/>
                </a:tc>
                <a:tc>
                  <a:txBody>
                    <a:bodyPr/>
                    <a:lstStyle/>
                    <a:p>
                      <a:pPr algn="r"/>
                      <a:r>
                        <a:rPr lang="en-US" dirty="0" smtClean="0">
                          <a:latin typeface="+mn-lt"/>
                        </a:rPr>
                        <a:t>301</a:t>
                      </a:r>
                      <a:endParaRPr lang="en-US" dirty="0">
                        <a:latin typeface="+mn-lt"/>
                      </a:endParaRPr>
                    </a:p>
                  </a:txBody>
                  <a:tcPr/>
                </a:tc>
              </a:tr>
              <a:tr h="370840">
                <a:tc>
                  <a:txBody>
                    <a:bodyPr/>
                    <a:lstStyle/>
                    <a:p>
                      <a:r>
                        <a:rPr lang="en-US" dirty="0" smtClean="0"/>
                        <a:t>1844</a:t>
                      </a:r>
                      <a:endParaRPr lang="en-US" dirty="0"/>
                    </a:p>
                  </a:txBody>
                  <a:tcPr/>
                </a:tc>
                <a:tc>
                  <a:txBody>
                    <a:bodyPr/>
                    <a:lstStyle/>
                    <a:p>
                      <a:pPr algn="r"/>
                      <a:r>
                        <a:rPr lang="en-US">
                          <a:latin typeface="+mn-lt"/>
                        </a:rPr>
                        <a:t>2,973</a:t>
                      </a:r>
                    </a:p>
                  </a:txBody>
                  <a:tcPr anchor="ctr"/>
                </a:tc>
                <a:tc>
                  <a:txBody>
                    <a:bodyPr/>
                    <a:lstStyle/>
                    <a:p>
                      <a:pPr algn="r"/>
                      <a:r>
                        <a:rPr lang="en-US" dirty="0">
                          <a:latin typeface="+mn-lt"/>
                        </a:rPr>
                        <a:t>1,575</a:t>
                      </a:r>
                    </a:p>
                  </a:txBody>
                  <a:tcPr anchor="ctr"/>
                </a:tc>
                <a:tc>
                  <a:txBody>
                    <a:bodyPr/>
                    <a:lstStyle/>
                    <a:p>
                      <a:pPr algn="r"/>
                      <a:endParaRPr lang="en-US" dirty="0">
                        <a:latin typeface="+mn-lt"/>
                      </a:endParaRPr>
                    </a:p>
                  </a:txBody>
                  <a:tcPr/>
                </a:tc>
                <a:tc>
                  <a:txBody>
                    <a:bodyPr/>
                    <a:lstStyle/>
                    <a:p>
                      <a:pPr algn="r"/>
                      <a:r>
                        <a:rPr lang="en-US" dirty="0" smtClean="0">
                          <a:latin typeface="+mn-lt"/>
                        </a:rPr>
                        <a:t>335</a:t>
                      </a:r>
                      <a:endParaRPr lang="en-US" dirty="0">
                        <a:latin typeface="+mn-lt"/>
                      </a:endParaRPr>
                    </a:p>
                  </a:txBody>
                  <a:tcPr/>
                </a:tc>
                <a:tc>
                  <a:txBody>
                    <a:bodyPr/>
                    <a:lstStyle/>
                    <a:p>
                      <a:pPr algn="r"/>
                      <a:r>
                        <a:rPr lang="en-US" dirty="0" smtClean="0">
                          <a:latin typeface="+mn-lt"/>
                        </a:rPr>
                        <a:t>244</a:t>
                      </a:r>
                      <a:endParaRPr lang="en-US" dirty="0">
                        <a:latin typeface="+mn-lt"/>
                      </a:endParaRPr>
                    </a:p>
                  </a:txBody>
                  <a:tcPr/>
                </a:tc>
                <a:tc>
                  <a:txBody>
                    <a:bodyPr/>
                    <a:lstStyle/>
                    <a:p>
                      <a:pPr algn="r"/>
                      <a:r>
                        <a:rPr lang="en-US" dirty="0" smtClean="0">
                          <a:latin typeface="+mn-lt"/>
                        </a:rPr>
                        <a:t>285</a:t>
                      </a:r>
                      <a:endParaRPr lang="en-US" dirty="0">
                        <a:latin typeface="+mn-lt"/>
                      </a:endParaRPr>
                    </a:p>
                  </a:txBody>
                  <a:tcPr/>
                </a:tc>
              </a:tr>
              <a:tr h="370840">
                <a:tc>
                  <a:txBody>
                    <a:bodyPr/>
                    <a:lstStyle/>
                    <a:p>
                      <a:r>
                        <a:rPr lang="en-US" dirty="0" smtClean="0"/>
                        <a:t>1845</a:t>
                      </a:r>
                      <a:endParaRPr lang="en-US" dirty="0"/>
                    </a:p>
                  </a:txBody>
                  <a:tcPr/>
                </a:tc>
                <a:tc>
                  <a:txBody>
                    <a:bodyPr/>
                    <a:lstStyle/>
                    <a:p>
                      <a:pPr algn="r"/>
                      <a:r>
                        <a:rPr lang="en-US">
                          <a:latin typeface="+mn-lt"/>
                        </a:rPr>
                        <a:t>3,082</a:t>
                      </a:r>
                    </a:p>
                  </a:txBody>
                  <a:tcPr anchor="ctr"/>
                </a:tc>
                <a:tc>
                  <a:txBody>
                    <a:bodyPr/>
                    <a:lstStyle/>
                    <a:p>
                      <a:pPr algn="r"/>
                      <a:r>
                        <a:rPr lang="en-US">
                          <a:latin typeface="+mn-lt"/>
                        </a:rPr>
                        <a:t>1,700</a:t>
                      </a:r>
                    </a:p>
                  </a:txBody>
                  <a:tcPr anchor="ctr"/>
                </a:tc>
                <a:tc>
                  <a:txBody>
                    <a:bodyPr/>
                    <a:lstStyle/>
                    <a:p>
                      <a:pPr algn="r"/>
                      <a:endParaRPr lang="en-US" dirty="0">
                        <a:latin typeface="+mn-lt"/>
                      </a:endParaRPr>
                    </a:p>
                  </a:txBody>
                  <a:tcPr/>
                </a:tc>
                <a:tc>
                  <a:txBody>
                    <a:bodyPr/>
                    <a:lstStyle/>
                    <a:p>
                      <a:pPr algn="r"/>
                      <a:r>
                        <a:rPr lang="en-US" dirty="0" smtClean="0">
                          <a:latin typeface="+mn-lt"/>
                        </a:rPr>
                        <a:t>338</a:t>
                      </a:r>
                      <a:endParaRPr lang="en-US" dirty="0">
                        <a:latin typeface="+mn-lt"/>
                      </a:endParaRPr>
                    </a:p>
                  </a:txBody>
                  <a:tcPr/>
                </a:tc>
                <a:tc>
                  <a:txBody>
                    <a:bodyPr/>
                    <a:lstStyle/>
                    <a:p>
                      <a:pPr algn="r"/>
                      <a:r>
                        <a:rPr lang="en-US" dirty="0" smtClean="0">
                          <a:latin typeface="+mn-lt"/>
                        </a:rPr>
                        <a:t>250</a:t>
                      </a:r>
                      <a:endParaRPr lang="en-US" dirty="0">
                        <a:latin typeface="+mn-lt"/>
                      </a:endParaRPr>
                    </a:p>
                  </a:txBody>
                  <a:tcPr/>
                </a:tc>
                <a:tc>
                  <a:txBody>
                    <a:bodyPr/>
                    <a:lstStyle/>
                    <a:p>
                      <a:pPr algn="r"/>
                      <a:r>
                        <a:rPr lang="en-US" dirty="0" smtClean="0">
                          <a:latin typeface="+mn-lt"/>
                        </a:rPr>
                        <a:t>290</a:t>
                      </a:r>
                      <a:endParaRPr lang="en-US" dirty="0">
                        <a:latin typeface="+mn-lt"/>
                      </a:endParaRPr>
                    </a:p>
                  </a:txBody>
                  <a:tcPr/>
                </a:tc>
              </a:tr>
              <a:tr h="370840">
                <a:tc>
                  <a:txBody>
                    <a:bodyPr/>
                    <a:lstStyle/>
                    <a:p>
                      <a:r>
                        <a:rPr lang="en-US" dirty="0" smtClean="0"/>
                        <a:t>1846</a:t>
                      </a:r>
                      <a:endParaRPr lang="en-US" dirty="0"/>
                    </a:p>
                  </a:txBody>
                  <a:tcPr/>
                </a:tc>
                <a:tc>
                  <a:txBody>
                    <a:bodyPr/>
                    <a:lstStyle/>
                    <a:p>
                      <a:pPr algn="r"/>
                      <a:r>
                        <a:rPr lang="en-US">
                          <a:latin typeface="+mn-lt"/>
                        </a:rPr>
                        <a:t>3,102</a:t>
                      </a:r>
                    </a:p>
                  </a:txBody>
                  <a:tcPr anchor="ctr"/>
                </a:tc>
                <a:tc>
                  <a:txBody>
                    <a:bodyPr/>
                    <a:lstStyle/>
                    <a:p>
                      <a:pPr algn="r"/>
                      <a:r>
                        <a:rPr lang="en-US" dirty="0">
                          <a:latin typeface="+mn-lt"/>
                        </a:rPr>
                        <a:t>1,707</a:t>
                      </a:r>
                    </a:p>
                  </a:txBody>
                  <a:tcPr anchor="ctr"/>
                </a:tc>
                <a:tc>
                  <a:txBody>
                    <a:bodyPr/>
                    <a:lstStyle/>
                    <a:p>
                      <a:pPr algn="r"/>
                      <a:endParaRPr lang="en-US" dirty="0">
                        <a:latin typeface="+mn-lt"/>
                      </a:endParaRPr>
                    </a:p>
                  </a:txBody>
                  <a:tcPr/>
                </a:tc>
                <a:tc>
                  <a:txBody>
                    <a:bodyPr/>
                    <a:lstStyle/>
                    <a:p>
                      <a:pPr algn="r"/>
                      <a:r>
                        <a:rPr lang="en-US" dirty="0" smtClean="0">
                          <a:latin typeface="+mn-lt"/>
                        </a:rPr>
                        <a:t>373</a:t>
                      </a:r>
                      <a:endParaRPr lang="en-US" dirty="0">
                        <a:latin typeface="+mn-lt"/>
                      </a:endParaRPr>
                    </a:p>
                  </a:txBody>
                  <a:tcPr/>
                </a:tc>
                <a:tc>
                  <a:txBody>
                    <a:bodyPr/>
                    <a:lstStyle/>
                    <a:p>
                      <a:pPr algn="r"/>
                      <a:r>
                        <a:rPr lang="en-US" dirty="0" smtClean="0">
                          <a:latin typeface="+mn-lt"/>
                        </a:rPr>
                        <a:t>220</a:t>
                      </a:r>
                      <a:endParaRPr lang="en-US" dirty="0">
                        <a:latin typeface="+mn-lt"/>
                      </a:endParaRPr>
                    </a:p>
                  </a:txBody>
                  <a:tcPr/>
                </a:tc>
                <a:tc>
                  <a:txBody>
                    <a:bodyPr/>
                    <a:lstStyle/>
                    <a:p>
                      <a:pPr algn="r"/>
                      <a:r>
                        <a:rPr lang="en-US" dirty="0" smtClean="0">
                          <a:latin typeface="+mn-lt"/>
                        </a:rPr>
                        <a:t>376</a:t>
                      </a:r>
                      <a:endParaRPr lang="en-US" dirty="0">
                        <a:latin typeface="+mn-lt"/>
                      </a:endParaRPr>
                    </a:p>
                  </a:txBody>
                  <a:tcPr/>
                </a:tc>
              </a:tr>
              <a:tr h="370840">
                <a:tc>
                  <a:txBody>
                    <a:bodyPr/>
                    <a:lstStyle/>
                    <a:p>
                      <a:r>
                        <a:rPr lang="en-US" dirty="0" smtClean="0"/>
                        <a:t>1847</a:t>
                      </a:r>
                      <a:endParaRPr lang="en-US" dirty="0"/>
                    </a:p>
                  </a:txBody>
                  <a:tcPr/>
                </a:tc>
                <a:tc>
                  <a:txBody>
                    <a:bodyPr/>
                    <a:lstStyle/>
                    <a:p>
                      <a:pPr algn="r"/>
                      <a:r>
                        <a:rPr lang="en-US" dirty="0" smtClean="0">
                          <a:latin typeface="+mn-lt"/>
                        </a:rPr>
                        <a:t>(3,647)</a:t>
                      </a:r>
                      <a:endParaRPr lang="en-US" dirty="0">
                        <a:latin typeface="+mn-lt"/>
                      </a:endParaRPr>
                    </a:p>
                  </a:txBody>
                  <a:tcPr/>
                </a:tc>
                <a:tc>
                  <a:txBody>
                    <a:bodyPr/>
                    <a:lstStyle/>
                    <a:p>
                      <a:pPr algn="r"/>
                      <a:r>
                        <a:rPr lang="en-US" dirty="0" smtClean="0">
                          <a:latin typeface="+mn-lt"/>
                        </a:rPr>
                        <a:t>(1,852)</a:t>
                      </a:r>
                      <a:endParaRPr lang="en-US" dirty="0">
                        <a:latin typeface="+mn-lt"/>
                      </a:endParaRPr>
                    </a:p>
                  </a:txBody>
                  <a:tcPr/>
                </a:tc>
                <a:tc>
                  <a:txBody>
                    <a:bodyPr/>
                    <a:lstStyle/>
                    <a:p>
                      <a:pPr algn="r"/>
                      <a:endParaRPr lang="en-US" dirty="0">
                        <a:latin typeface="+mn-lt"/>
                      </a:endParaRPr>
                    </a:p>
                  </a:txBody>
                  <a:tcPr/>
                </a:tc>
                <a:tc>
                  <a:txBody>
                    <a:bodyPr/>
                    <a:lstStyle/>
                    <a:p>
                      <a:pPr algn="r"/>
                      <a:r>
                        <a:rPr lang="en-US" dirty="0" smtClean="0">
                          <a:latin typeface="+mn-lt"/>
                        </a:rPr>
                        <a:t>377</a:t>
                      </a:r>
                      <a:endParaRPr lang="en-US" dirty="0">
                        <a:latin typeface="+mn-lt"/>
                      </a:endParaRPr>
                    </a:p>
                  </a:txBody>
                  <a:tcPr/>
                </a:tc>
                <a:tc>
                  <a:txBody>
                    <a:bodyPr/>
                    <a:lstStyle/>
                    <a:p>
                      <a:pPr algn="r"/>
                      <a:r>
                        <a:rPr lang="en-US" dirty="0" smtClean="0">
                          <a:latin typeface="+mn-lt"/>
                        </a:rPr>
                        <a:t>217</a:t>
                      </a:r>
                      <a:endParaRPr lang="en-US" dirty="0">
                        <a:latin typeface="+mn-lt"/>
                      </a:endParaRPr>
                    </a:p>
                  </a:txBody>
                  <a:tcPr/>
                </a:tc>
                <a:tc>
                  <a:txBody>
                    <a:bodyPr/>
                    <a:lstStyle/>
                    <a:p>
                      <a:pPr algn="r"/>
                      <a:r>
                        <a:rPr lang="en-US" dirty="0" smtClean="0">
                          <a:latin typeface="+mn-lt"/>
                        </a:rPr>
                        <a:t>345</a:t>
                      </a:r>
                      <a:endParaRPr lang="en-US" dirty="0">
                        <a:latin typeface="+mn-lt"/>
                      </a:endParaRPr>
                    </a:p>
                  </a:txBody>
                  <a:tcPr/>
                </a:tc>
              </a:tr>
              <a:tr h="370840">
                <a:tc>
                  <a:txBody>
                    <a:bodyPr/>
                    <a:lstStyle/>
                    <a:p>
                      <a:r>
                        <a:rPr lang="en-US" dirty="0" smtClean="0"/>
                        <a:t>1848</a:t>
                      </a:r>
                      <a:endParaRPr lang="en-US" dirty="0"/>
                    </a:p>
                  </a:txBody>
                  <a:tcPr/>
                </a:tc>
                <a:tc>
                  <a:txBody>
                    <a:bodyPr/>
                    <a:lstStyle/>
                    <a:p>
                      <a:pPr algn="r"/>
                      <a:r>
                        <a:rPr lang="en-US" dirty="0" smtClean="0">
                          <a:latin typeface="+mn-lt"/>
                        </a:rPr>
                        <a:t>(3,301)</a:t>
                      </a:r>
                      <a:endParaRPr lang="en-US" dirty="0">
                        <a:latin typeface="+mn-lt"/>
                      </a:endParaRPr>
                    </a:p>
                  </a:txBody>
                  <a:tcPr/>
                </a:tc>
                <a:tc>
                  <a:txBody>
                    <a:bodyPr/>
                    <a:lstStyle/>
                    <a:p>
                      <a:pPr algn="r"/>
                      <a:r>
                        <a:rPr lang="en-US" dirty="0" smtClean="0">
                          <a:latin typeface="+mn-lt"/>
                        </a:rPr>
                        <a:t>(1,649)</a:t>
                      </a:r>
                      <a:endParaRPr lang="en-US" dirty="0">
                        <a:latin typeface="+mn-lt"/>
                      </a:endParaRPr>
                    </a:p>
                  </a:txBody>
                  <a:tcPr/>
                </a:tc>
                <a:tc>
                  <a:txBody>
                    <a:bodyPr/>
                    <a:lstStyle/>
                    <a:p>
                      <a:pPr algn="r"/>
                      <a:endParaRPr lang="en-US" dirty="0">
                        <a:latin typeface="+mn-lt"/>
                      </a:endParaRPr>
                    </a:p>
                  </a:txBody>
                  <a:tcPr/>
                </a:tc>
                <a:tc>
                  <a:txBody>
                    <a:bodyPr/>
                    <a:lstStyle/>
                    <a:p>
                      <a:pPr algn="r"/>
                      <a:r>
                        <a:rPr lang="en-US" dirty="0" smtClean="0">
                          <a:latin typeface="+mn-lt"/>
                        </a:rPr>
                        <a:t>398</a:t>
                      </a:r>
                      <a:endParaRPr lang="en-US" dirty="0">
                        <a:latin typeface="+mn-lt"/>
                      </a:endParaRPr>
                    </a:p>
                  </a:txBody>
                  <a:tcPr/>
                </a:tc>
                <a:tc>
                  <a:txBody>
                    <a:bodyPr/>
                    <a:lstStyle/>
                    <a:p>
                      <a:pPr algn="r"/>
                      <a:r>
                        <a:rPr lang="en-US" dirty="0" smtClean="0">
                          <a:latin typeface="+mn-lt"/>
                        </a:rPr>
                        <a:t>215</a:t>
                      </a:r>
                      <a:endParaRPr lang="en-US" dirty="0">
                        <a:latin typeface="+mn-lt"/>
                      </a:endParaRPr>
                    </a:p>
                  </a:txBody>
                  <a:tcPr/>
                </a:tc>
                <a:tc>
                  <a:txBody>
                    <a:bodyPr/>
                    <a:lstStyle/>
                    <a:p>
                      <a:pPr algn="r"/>
                      <a:r>
                        <a:rPr lang="en-US" dirty="0" smtClean="0">
                          <a:latin typeface="+mn-lt"/>
                        </a:rPr>
                        <a:t>(305)</a:t>
                      </a:r>
                      <a:endParaRPr lang="en-US" dirty="0">
                        <a:latin typeface="+mn-lt"/>
                      </a:endParaRPr>
                    </a:p>
                  </a:txBody>
                  <a:tcPr/>
                </a:tc>
              </a:tr>
              <a:tr h="370840">
                <a:tc>
                  <a:txBody>
                    <a:bodyPr/>
                    <a:lstStyle/>
                    <a:p>
                      <a:r>
                        <a:rPr lang="en-US" dirty="0" smtClean="0"/>
                        <a:t>1849</a:t>
                      </a:r>
                      <a:endParaRPr lang="en-US" dirty="0"/>
                    </a:p>
                  </a:txBody>
                  <a:tcPr/>
                </a:tc>
                <a:tc>
                  <a:txBody>
                    <a:bodyPr/>
                    <a:lstStyle/>
                    <a:p>
                      <a:pPr algn="r"/>
                      <a:r>
                        <a:rPr lang="en-US">
                          <a:latin typeface="+mn-lt"/>
                        </a:rPr>
                        <a:t>3,583</a:t>
                      </a:r>
                    </a:p>
                  </a:txBody>
                  <a:tcPr anchor="ctr"/>
                </a:tc>
                <a:tc>
                  <a:txBody>
                    <a:bodyPr/>
                    <a:lstStyle/>
                    <a:p>
                      <a:pPr algn="r"/>
                      <a:r>
                        <a:rPr lang="en-US" dirty="0" smtClean="0">
                          <a:latin typeface="+mn-lt"/>
                        </a:rPr>
                        <a:t>(1,527)</a:t>
                      </a:r>
                      <a:endParaRPr lang="en-US" dirty="0">
                        <a:latin typeface="+mn-lt"/>
                      </a:endParaRPr>
                    </a:p>
                  </a:txBody>
                  <a:tcPr/>
                </a:tc>
                <a:tc>
                  <a:txBody>
                    <a:bodyPr/>
                    <a:lstStyle/>
                    <a:p>
                      <a:pPr algn="r"/>
                      <a:endParaRPr lang="en-US" dirty="0">
                        <a:latin typeface="+mn-lt"/>
                      </a:endParaRPr>
                    </a:p>
                  </a:txBody>
                  <a:tcPr/>
                </a:tc>
                <a:tc>
                  <a:txBody>
                    <a:bodyPr/>
                    <a:lstStyle/>
                    <a:p>
                      <a:pPr algn="r"/>
                      <a:r>
                        <a:rPr lang="en-US" dirty="0" smtClean="0">
                          <a:latin typeface="+mn-lt"/>
                        </a:rPr>
                        <a:t>(328)</a:t>
                      </a:r>
                      <a:endParaRPr lang="en-US" dirty="0">
                        <a:latin typeface="+mn-lt"/>
                      </a:endParaRPr>
                    </a:p>
                  </a:txBody>
                  <a:tcPr/>
                </a:tc>
                <a:tc>
                  <a:txBody>
                    <a:bodyPr/>
                    <a:lstStyle/>
                    <a:p>
                      <a:pPr algn="r"/>
                      <a:r>
                        <a:rPr lang="en-US" dirty="0" smtClean="0">
                          <a:latin typeface="+mn-lt"/>
                        </a:rPr>
                        <a:t>(189)</a:t>
                      </a:r>
                      <a:endParaRPr lang="en-US" dirty="0">
                        <a:latin typeface="+mn-lt"/>
                      </a:endParaRPr>
                    </a:p>
                  </a:txBody>
                  <a:tcPr/>
                </a:tc>
                <a:tc>
                  <a:txBody>
                    <a:bodyPr/>
                    <a:lstStyle/>
                    <a:p>
                      <a:pPr algn="r"/>
                      <a:r>
                        <a:rPr lang="en-US" dirty="0" smtClean="0">
                          <a:latin typeface="+mn-lt"/>
                        </a:rPr>
                        <a:t>337</a:t>
                      </a:r>
                      <a:endParaRPr lang="en-US" dirty="0">
                        <a:latin typeface="+mn-lt"/>
                      </a:endParaRPr>
                    </a:p>
                  </a:txBody>
                  <a:tcPr/>
                </a:tc>
              </a:tr>
              <a:tr h="370840">
                <a:tc>
                  <a:txBody>
                    <a:bodyPr/>
                    <a:lstStyle/>
                    <a:p>
                      <a:r>
                        <a:rPr lang="en-US" dirty="0" smtClean="0"/>
                        <a:t>1850</a:t>
                      </a:r>
                      <a:endParaRPr lang="en-US" dirty="0"/>
                    </a:p>
                  </a:txBody>
                  <a:tcPr/>
                </a:tc>
                <a:tc>
                  <a:txBody>
                    <a:bodyPr/>
                    <a:lstStyle/>
                    <a:p>
                      <a:pPr algn="r"/>
                      <a:r>
                        <a:rPr lang="en-US">
                          <a:latin typeface="+mn-lt"/>
                        </a:rPr>
                        <a:t>3,596</a:t>
                      </a:r>
                    </a:p>
                  </a:txBody>
                  <a:tcPr anchor="ctr"/>
                </a:tc>
                <a:tc>
                  <a:txBody>
                    <a:bodyPr/>
                    <a:lstStyle/>
                    <a:p>
                      <a:pPr algn="r"/>
                      <a:r>
                        <a:rPr lang="en-US">
                          <a:latin typeface="+mn-lt"/>
                        </a:rPr>
                        <a:t>1,736</a:t>
                      </a:r>
                    </a:p>
                  </a:txBody>
                  <a:tcPr anchor="ctr"/>
                </a:tc>
                <a:tc>
                  <a:txBody>
                    <a:bodyPr/>
                    <a:lstStyle/>
                    <a:p>
                      <a:pPr algn="r"/>
                      <a:endParaRPr lang="en-US" dirty="0">
                        <a:latin typeface="+mn-lt"/>
                      </a:endParaRPr>
                    </a:p>
                  </a:txBody>
                  <a:tcPr/>
                </a:tc>
                <a:tc>
                  <a:txBody>
                    <a:bodyPr/>
                    <a:lstStyle/>
                    <a:p>
                      <a:pPr algn="r"/>
                      <a:r>
                        <a:rPr lang="en-US" dirty="0" smtClean="0">
                          <a:latin typeface="+mn-lt"/>
                        </a:rPr>
                        <a:t>390</a:t>
                      </a:r>
                      <a:endParaRPr lang="en-US" dirty="0">
                        <a:latin typeface="+mn-lt"/>
                      </a:endParaRPr>
                    </a:p>
                  </a:txBody>
                  <a:tcPr/>
                </a:tc>
                <a:tc>
                  <a:txBody>
                    <a:bodyPr/>
                    <a:lstStyle/>
                    <a:p>
                      <a:pPr algn="r"/>
                      <a:r>
                        <a:rPr lang="en-US" dirty="0" smtClean="0">
                          <a:latin typeface="+mn-lt"/>
                        </a:rPr>
                        <a:t>250</a:t>
                      </a:r>
                      <a:endParaRPr lang="en-US" dirty="0">
                        <a:latin typeface="+mn-lt"/>
                      </a:endParaRPr>
                    </a:p>
                  </a:txBody>
                  <a:tcPr/>
                </a:tc>
                <a:tc>
                  <a:txBody>
                    <a:bodyPr/>
                    <a:lstStyle/>
                    <a:p>
                      <a:pPr algn="r"/>
                      <a:r>
                        <a:rPr lang="en-US" dirty="0" smtClean="0">
                          <a:latin typeface="+mn-lt"/>
                        </a:rPr>
                        <a:t>340</a:t>
                      </a:r>
                      <a:endParaRPr lang="en-US" dirty="0">
                        <a:latin typeface="+mn-lt"/>
                      </a:endParaRPr>
                    </a:p>
                  </a:txBody>
                  <a:tcPr/>
                </a:tc>
              </a:tr>
              <a:tr h="370840">
                <a:tc>
                  <a:txBody>
                    <a:bodyPr/>
                    <a:lstStyle/>
                    <a:p>
                      <a:r>
                        <a:rPr lang="en-US" dirty="0" smtClean="0"/>
                        <a:t>1851</a:t>
                      </a:r>
                      <a:endParaRPr lang="en-US" dirty="0"/>
                    </a:p>
                  </a:txBody>
                  <a:tcPr/>
                </a:tc>
                <a:tc>
                  <a:txBody>
                    <a:bodyPr/>
                    <a:lstStyle/>
                    <a:p>
                      <a:pPr algn="r"/>
                      <a:r>
                        <a:rPr lang="en-US">
                          <a:latin typeface="+mn-lt"/>
                        </a:rPr>
                        <a:t>3,598</a:t>
                      </a:r>
                    </a:p>
                  </a:txBody>
                  <a:tcPr anchor="ctr"/>
                </a:tc>
                <a:tc>
                  <a:txBody>
                    <a:bodyPr/>
                    <a:lstStyle/>
                    <a:p>
                      <a:pPr algn="r"/>
                      <a:r>
                        <a:rPr lang="en-US">
                          <a:latin typeface="+mn-lt"/>
                        </a:rPr>
                        <a:t>1,809</a:t>
                      </a:r>
                    </a:p>
                  </a:txBody>
                  <a:tcPr anchor="ctr"/>
                </a:tc>
                <a:tc>
                  <a:txBody>
                    <a:bodyPr/>
                    <a:lstStyle/>
                    <a:p>
                      <a:pPr algn="r"/>
                      <a:endParaRPr lang="en-US" dirty="0">
                        <a:latin typeface="+mn-lt"/>
                      </a:endParaRPr>
                    </a:p>
                  </a:txBody>
                  <a:tcPr/>
                </a:tc>
                <a:tc>
                  <a:txBody>
                    <a:bodyPr/>
                    <a:lstStyle/>
                    <a:p>
                      <a:pPr algn="r"/>
                      <a:r>
                        <a:rPr lang="en-US" dirty="0" smtClean="0">
                          <a:latin typeface="+mn-lt"/>
                        </a:rPr>
                        <a:t>402</a:t>
                      </a:r>
                      <a:endParaRPr lang="en-US" dirty="0">
                        <a:latin typeface="+mn-lt"/>
                      </a:endParaRPr>
                    </a:p>
                  </a:txBody>
                  <a:tcPr/>
                </a:tc>
                <a:tc>
                  <a:txBody>
                    <a:bodyPr/>
                    <a:lstStyle/>
                    <a:p>
                      <a:pPr algn="r"/>
                      <a:r>
                        <a:rPr lang="en-US" dirty="0" smtClean="0">
                          <a:latin typeface="+mn-lt"/>
                        </a:rPr>
                        <a:t>260</a:t>
                      </a:r>
                      <a:endParaRPr lang="en-US" dirty="0">
                        <a:latin typeface="+mn-lt"/>
                      </a:endParaRPr>
                    </a:p>
                  </a:txBody>
                  <a:tcPr/>
                </a:tc>
                <a:tc>
                  <a:txBody>
                    <a:bodyPr/>
                    <a:lstStyle/>
                    <a:p>
                      <a:pPr algn="r"/>
                      <a:r>
                        <a:rPr lang="en-US" dirty="0" smtClean="0">
                          <a:latin typeface="+mn-lt"/>
                        </a:rPr>
                        <a:t>401</a:t>
                      </a:r>
                      <a:endParaRPr lang="en-US" dirty="0">
                        <a:latin typeface="+mn-lt"/>
                      </a:endParaRPr>
                    </a:p>
                  </a:txBody>
                  <a:tcPr/>
                </a:tc>
              </a:tr>
              <a:tr h="370840">
                <a:tc>
                  <a:txBody>
                    <a:bodyPr/>
                    <a:lstStyle/>
                    <a:p>
                      <a:r>
                        <a:rPr lang="en-US" dirty="0" smtClean="0"/>
                        <a:t>1852</a:t>
                      </a:r>
                      <a:endParaRPr lang="en-US" dirty="0"/>
                    </a:p>
                  </a:txBody>
                  <a:tcPr/>
                </a:tc>
                <a:tc>
                  <a:txBody>
                    <a:bodyPr/>
                    <a:lstStyle/>
                    <a:p>
                      <a:pPr algn="r"/>
                      <a:r>
                        <a:rPr lang="en-US">
                          <a:latin typeface="+mn-lt"/>
                        </a:rPr>
                        <a:t>3,676</a:t>
                      </a:r>
                    </a:p>
                  </a:txBody>
                  <a:tcPr anchor="ctr"/>
                </a:tc>
                <a:tc>
                  <a:txBody>
                    <a:bodyPr/>
                    <a:lstStyle/>
                    <a:p>
                      <a:pPr algn="r"/>
                      <a:r>
                        <a:rPr lang="en-US">
                          <a:latin typeface="+mn-lt"/>
                        </a:rPr>
                        <a:t>2,073</a:t>
                      </a:r>
                    </a:p>
                  </a:txBody>
                  <a:tcPr anchor="ctr"/>
                </a:tc>
                <a:tc>
                  <a:txBody>
                    <a:bodyPr/>
                    <a:lstStyle/>
                    <a:p>
                      <a:pPr algn="r"/>
                      <a:endParaRPr lang="en-US" dirty="0">
                        <a:latin typeface="+mn-lt"/>
                      </a:endParaRPr>
                    </a:p>
                  </a:txBody>
                  <a:tcPr/>
                </a:tc>
                <a:tc>
                  <a:txBody>
                    <a:bodyPr/>
                    <a:lstStyle/>
                    <a:p>
                      <a:pPr algn="r"/>
                      <a:r>
                        <a:rPr lang="en-US" dirty="0" smtClean="0">
                          <a:latin typeface="+mn-lt"/>
                        </a:rPr>
                        <a:t>530</a:t>
                      </a:r>
                      <a:endParaRPr lang="en-US" dirty="0">
                        <a:latin typeface="+mn-lt"/>
                      </a:endParaRPr>
                    </a:p>
                  </a:txBody>
                  <a:tcPr/>
                </a:tc>
                <a:tc>
                  <a:txBody>
                    <a:bodyPr/>
                    <a:lstStyle/>
                    <a:p>
                      <a:pPr algn="r"/>
                      <a:r>
                        <a:rPr lang="en-US" dirty="0" smtClean="0">
                          <a:latin typeface="+mn-lt"/>
                        </a:rPr>
                        <a:t>226</a:t>
                      </a:r>
                      <a:endParaRPr lang="en-US" dirty="0">
                        <a:latin typeface="+mn-lt"/>
                      </a:endParaRPr>
                    </a:p>
                  </a:txBody>
                  <a:tcPr/>
                </a:tc>
                <a:tc>
                  <a:txBody>
                    <a:bodyPr/>
                    <a:lstStyle/>
                    <a:p>
                      <a:pPr algn="r"/>
                      <a:r>
                        <a:rPr lang="en-US" dirty="0" smtClean="0">
                          <a:latin typeface="+mn-lt"/>
                        </a:rPr>
                        <a:t>426</a:t>
                      </a:r>
                      <a:endParaRPr lang="en-US" dirty="0">
                        <a:latin typeface="+mn-lt"/>
                      </a:endParaRPr>
                    </a:p>
                  </a:txBody>
                  <a:tcPr/>
                </a:tc>
              </a:tr>
              <a:tr h="370840">
                <a:tc>
                  <a:txBody>
                    <a:bodyPr/>
                    <a:lstStyle/>
                    <a:p>
                      <a:r>
                        <a:rPr lang="en-US" dirty="0" smtClean="0"/>
                        <a:t>1853</a:t>
                      </a:r>
                      <a:endParaRPr lang="en-US" dirty="0"/>
                    </a:p>
                  </a:txBody>
                  <a:tcPr/>
                </a:tc>
                <a:tc>
                  <a:txBody>
                    <a:bodyPr/>
                    <a:lstStyle/>
                    <a:p>
                      <a:pPr algn="r"/>
                      <a:r>
                        <a:rPr lang="en-US" dirty="0">
                          <a:latin typeface="+mn-lt"/>
                        </a:rPr>
                        <a:t>3,415</a:t>
                      </a:r>
                    </a:p>
                  </a:txBody>
                  <a:tcPr anchor="ctr"/>
                </a:tc>
                <a:tc>
                  <a:txBody>
                    <a:bodyPr/>
                    <a:lstStyle/>
                    <a:p>
                      <a:pPr algn="r"/>
                      <a:r>
                        <a:rPr lang="en-US" dirty="0">
                          <a:latin typeface="+mn-lt"/>
                        </a:rPr>
                        <a:t>1,942</a:t>
                      </a:r>
                    </a:p>
                  </a:txBody>
                  <a:tcPr anchor="ctr"/>
                </a:tc>
                <a:tc>
                  <a:txBody>
                    <a:bodyPr/>
                    <a:lstStyle/>
                    <a:p>
                      <a:pPr algn="r"/>
                      <a:endParaRPr lang="en-US" dirty="0">
                        <a:latin typeface="+mn-lt"/>
                      </a:endParaRPr>
                    </a:p>
                  </a:txBody>
                  <a:tcPr/>
                </a:tc>
                <a:tc>
                  <a:txBody>
                    <a:bodyPr/>
                    <a:lstStyle/>
                    <a:p>
                      <a:pPr algn="r"/>
                      <a:r>
                        <a:rPr lang="en-US" dirty="0" smtClean="0">
                          <a:latin typeface="+mn-lt"/>
                        </a:rPr>
                        <a:t>431</a:t>
                      </a:r>
                      <a:endParaRPr lang="en-US" dirty="0">
                        <a:latin typeface="+mn-lt"/>
                      </a:endParaRPr>
                    </a:p>
                  </a:txBody>
                  <a:tcPr/>
                </a:tc>
                <a:tc>
                  <a:txBody>
                    <a:bodyPr/>
                    <a:lstStyle/>
                    <a:p>
                      <a:pPr algn="r"/>
                      <a:r>
                        <a:rPr lang="en-US" dirty="0" smtClean="0">
                          <a:latin typeface="+mn-lt"/>
                        </a:rPr>
                        <a:t>263</a:t>
                      </a:r>
                      <a:endParaRPr lang="en-US" dirty="0">
                        <a:latin typeface="+mn-lt"/>
                      </a:endParaRPr>
                    </a:p>
                  </a:txBody>
                  <a:tcPr/>
                </a:tc>
                <a:tc>
                  <a:txBody>
                    <a:bodyPr/>
                    <a:lstStyle/>
                    <a:p>
                      <a:pPr algn="r"/>
                      <a:r>
                        <a:rPr lang="en-US" dirty="0" smtClean="0">
                          <a:latin typeface="+mn-lt"/>
                        </a:rPr>
                        <a:t>419</a:t>
                      </a:r>
                      <a:endParaRPr lang="en-US" dirty="0">
                        <a:latin typeface="+mn-lt"/>
                      </a:endParaRPr>
                    </a:p>
                  </a:txBody>
                  <a:tcPr/>
                </a:tc>
              </a:tr>
            </a:tbl>
          </a:graphicData>
        </a:graphic>
      </p:graphicFrame>
      <p:sp>
        <p:nvSpPr>
          <p:cNvPr id="5" name="Footer Placeholder 4"/>
          <p:cNvSpPr>
            <a:spLocks noGrp="1"/>
          </p:cNvSpPr>
          <p:nvPr>
            <p:ph type="ftr" sz="quarter" idx="11"/>
          </p:nvPr>
        </p:nvSpPr>
        <p:spPr/>
        <p:txBody>
          <a:bodyPr/>
          <a:lstStyle/>
          <a:p>
            <a:r>
              <a:rPr lang="en-US" smtClean="0"/>
              <a:t>www.psychiatricnursingfmcon.yolasite.com</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628</TotalTime>
  <Words>5342</Words>
  <Application>Microsoft Office PowerPoint</Application>
  <PresentationFormat>On-screen Show (4:3)</PresentationFormat>
  <Paragraphs>1658</Paragraphs>
  <Slides>61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Origin</vt:lpstr>
      <vt:lpstr>Equation</vt:lpstr>
      <vt:lpstr>Suicide</vt:lpstr>
      <vt:lpstr>New Project</vt:lpstr>
      <vt:lpstr>Introduction</vt:lpstr>
      <vt:lpstr>Psychology vs. Sociology</vt:lpstr>
      <vt:lpstr>Data</vt:lpstr>
      <vt:lpstr>Definitions</vt:lpstr>
      <vt:lpstr>Just for fun…</vt:lpstr>
      <vt:lpstr>Questions</vt:lpstr>
      <vt:lpstr>Table I – Stability of Suicide in the Principal European Countries (absolute figures)</vt:lpstr>
      <vt:lpstr>Table I – Stability of Suicide in the Principal European Countries (absolute figures)</vt:lpstr>
      <vt:lpstr>Table I – Stability of Suicide in the Principal European Countries (absolute figures)</vt:lpstr>
      <vt:lpstr>Rates</vt:lpstr>
      <vt:lpstr>Table II – Comparative Variations of the Rate of Mortality by Suicide and the Rate of General Mortality - France</vt:lpstr>
      <vt:lpstr>Table II – Comparative Variations of the Rate of Mortality by Suicide and the Rate of General Mortality</vt:lpstr>
      <vt:lpstr>Table III – Rate of Suicides per Million Inhabitants in the Different European Countries</vt:lpstr>
      <vt:lpstr>Suicide and Psychopathic States</vt:lpstr>
      <vt:lpstr>Psychology</vt:lpstr>
      <vt:lpstr>Psychology</vt:lpstr>
      <vt:lpstr>Psychology</vt:lpstr>
      <vt:lpstr>Number of Men and Women to 100 Insane</vt:lpstr>
      <vt:lpstr>Table IV – Share of Each Sex in the Total Number of Suicides</vt:lpstr>
      <vt:lpstr>Table V – Tendency to Insanity Among the Different Religious Faiths</vt:lpstr>
      <vt:lpstr>Table VI – Relations of Suicide and Insanity in Different European Countries</vt:lpstr>
      <vt:lpstr>Morselli’s definition of idiots and insane</vt:lpstr>
      <vt:lpstr>Koch’s definition of idiot and insane</vt:lpstr>
      <vt:lpstr>Alcoholism</vt:lpstr>
      <vt:lpstr>Regional Patterns of Suicide and Alcohol</vt:lpstr>
      <vt:lpstr>Regional Patterns of Suicide and Alcohol</vt:lpstr>
      <vt:lpstr>Regional Patterns of Suicide and Alcohol</vt:lpstr>
      <vt:lpstr>Alcohol and Suicide</vt:lpstr>
      <vt:lpstr>Alcoholism and Suicide in Germany</vt:lpstr>
      <vt:lpstr>Suicide and Normal Psychological States – Race, Heredity</vt:lpstr>
      <vt:lpstr>Defining Race</vt:lpstr>
      <vt:lpstr>Race</vt:lpstr>
      <vt:lpstr>Table VII – Comparison of Austrian Provinces with Respect to Suicide and Race</vt:lpstr>
      <vt:lpstr>Table VIII</vt:lpstr>
      <vt:lpstr>Heredity</vt:lpstr>
      <vt:lpstr>Heredity</vt:lpstr>
      <vt:lpstr>Table IX – Suicides at Different Ages (per million of each age)</vt:lpstr>
      <vt:lpstr>Table IX – Suicides at Different Ages (per million of each age)</vt:lpstr>
      <vt:lpstr>Suicides by Age</vt:lpstr>
      <vt:lpstr>Suicide and Cosmic Factors</vt:lpstr>
      <vt:lpstr>Table X – Regional Distribution of Suicide in Italy</vt:lpstr>
      <vt:lpstr>Table XI – Proportional Share of Each Season in the Annual Total of the Suicides of Each Country</vt:lpstr>
      <vt:lpstr>Table XI – Proportional Share of Each Season in the Annual Total of the Suicides of Each Country</vt:lpstr>
      <vt:lpstr>Table XII – Temperature and Suicide – France (1866-70)</vt:lpstr>
      <vt:lpstr>Table XII – Temperature and Suicide – Italy (1883-88)</vt:lpstr>
      <vt:lpstr>Table XII – Temperature and Suicide – Prussia (1876-78, 80-82, 85-89)</vt:lpstr>
      <vt:lpstr>On Heat…</vt:lpstr>
      <vt:lpstr>Table XIII – Comparison of the Monthly Variations of Suicides with the Average Length of Day in France</vt:lpstr>
      <vt:lpstr>Table XIV – Number of Suicides at Each Time of Day Among 1,000 Daily Suicides</vt:lpstr>
      <vt:lpstr>Hourly suicides</vt:lpstr>
      <vt:lpstr>Table XV – Suicides by day of week</vt:lpstr>
      <vt:lpstr>Table XVI – Seasonal Variations of Suicide in Several Large Cities Compared with Those of the Whole Country</vt:lpstr>
      <vt:lpstr>Table XVI – Seasonal Variations of Suicide in Several Large Cities Compared with Those of the Whole Country</vt:lpstr>
      <vt:lpstr>Imitation</vt:lpstr>
      <vt:lpstr>Suicides from Sunshine Skyway Bridge as of 2/5/2009</vt:lpstr>
      <vt:lpstr>Imitation</vt:lpstr>
      <vt:lpstr>Slide 59</vt:lpstr>
      <vt:lpstr>Imitation</vt:lpstr>
      <vt:lpstr>Conclusion of Book One</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Suicide</dc:title>
  <dc:creator>Ryan</dc:creator>
  <cp:lastModifiedBy>Pc-1</cp:lastModifiedBy>
  <cp:revision>87</cp:revision>
  <dcterms:created xsi:type="dcterms:W3CDTF">2009-01-31T23:27:07Z</dcterms:created>
  <dcterms:modified xsi:type="dcterms:W3CDTF">2011-06-24T13:07:58Z</dcterms:modified>
</cp:coreProperties>
</file>